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theme/theme2.xml" ContentType="application/vnd.openxmlformats-officedocument.theme+xml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notesSlides/notesSlide1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 b="def" i="def"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n-lt"/>
        <a:ea typeface="+mn-ea"/>
        <a:cs typeface="+mn-cs"/>
        <a:sym typeface="Calibri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3" name="Shape 20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0"/>
              </a:spcBef>
              <a:defRPr>
                <a:latin typeface="汉仪神工体简"/>
                <a:ea typeface="汉仪神工体简"/>
                <a:cs typeface="汉仪神工体简"/>
                <a:sym typeface="汉仪神工体简"/>
              </a:defRPr>
            </a:pPr>
            <a:r>
              <a:t>系列节目由以下节目组成：</a:t>
            </a:r>
          </a:p>
          <a:p>
            <a:pPr>
              <a:spcBef>
                <a:spcPts val="0"/>
              </a:spcBef>
              <a:defRPr>
                <a:latin typeface="汉仪神工体简"/>
                <a:ea typeface="汉仪神工体简"/>
                <a:cs typeface="汉仪神工体简"/>
                <a:sym typeface="汉仪神工体简"/>
              </a:defRPr>
            </a:pPr>
            <a:r>
              <a:t>《年夜饭，谁来做》、</a:t>
            </a:r>
          </a:p>
          <a:p>
            <a:pPr>
              <a:spcBef>
                <a:spcPts val="0"/>
              </a:spcBef>
              <a:defRPr>
                <a:latin typeface="汉仪神工体简"/>
                <a:ea typeface="汉仪神工体简"/>
                <a:cs typeface="汉仪神工体简"/>
                <a:sym typeface="汉仪神工体简"/>
              </a:defRPr>
            </a:pPr>
            <a:r>
              <a:t>《年夜饭，乐翻天》</a:t>
            </a:r>
          </a:p>
          <a:p>
            <a:pPr>
              <a:spcBef>
                <a:spcPts val="0"/>
              </a:spcBef>
              <a:defRPr>
                <a:latin typeface="汉仪神工体简"/>
                <a:ea typeface="汉仪神工体简"/>
                <a:cs typeface="汉仪神工体简"/>
                <a:sym typeface="汉仪神工体简"/>
              </a:defRPr>
            </a:pPr>
            <a:r>
              <a:t>《我爱我的祖国-全球华人年夜饭大联欢》</a:t>
            </a:r>
          </a:p>
          <a:p>
            <a:pPr>
              <a:spcBef>
                <a:spcPts val="0"/>
              </a:spcBef>
              <a:defRPr>
                <a:latin typeface="汉仪神工体简"/>
                <a:ea typeface="汉仪神工体简"/>
                <a:cs typeface="汉仪神工体简"/>
                <a:sym typeface="汉仪神工体简"/>
              </a:defRPr>
            </a:pPr>
            <a:r>
              <a:t>在以上三个节目播出之后，</a:t>
            </a:r>
          </a:p>
          <a:p>
            <a:pPr>
              <a:spcBef>
                <a:spcPts val="0"/>
              </a:spcBef>
              <a:defRPr>
                <a:latin typeface="汉仪神工体简"/>
                <a:ea typeface="汉仪神工体简"/>
                <a:cs typeface="汉仪神工体简"/>
                <a:sym typeface="汉仪神工体简"/>
              </a:defRPr>
            </a:pPr>
            <a:r>
              <a:t>拟打造一档周播的</a:t>
            </a:r>
          </a:p>
          <a:p>
            <a:pPr>
              <a:spcBef>
                <a:spcPts val="0"/>
              </a:spcBef>
              <a:defRPr>
                <a:latin typeface="汉仪神工体简"/>
                <a:ea typeface="汉仪神工体简"/>
                <a:cs typeface="汉仪神工体简"/>
                <a:sym typeface="汉仪神工体简"/>
              </a:defRPr>
            </a:pPr>
            <a:r>
              <a:t>美食综艺真人秀节目</a:t>
            </a:r>
          </a:p>
          <a:p>
            <a:pPr>
              <a:spcBef>
                <a:spcPts val="0"/>
              </a:spcBef>
              <a:defRPr>
                <a:latin typeface="汉仪神工体简"/>
                <a:ea typeface="汉仪神工体简"/>
                <a:cs typeface="汉仪神工体简"/>
                <a:sym typeface="汉仪神工体简"/>
              </a:defRPr>
            </a:pPr>
            <a:r>
              <a:t>《中国食在棒》（名称暂定）</a:t>
            </a:r>
          </a:p>
          <a:p>
            <a:pPr>
              <a:spcBef>
                <a:spcPts val="0"/>
              </a:spcBef>
              <a:defRPr>
                <a:latin typeface="汉仪神工体简"/>
                <a:ea typeface="汉仪神工体简"/>
                <a:cs typeface="汉仪神工体简"/>
                <a:sym typeface="汉仪神工体简"/>
              </a:defRPr>
            </a:pPr>
            <a:r>
              <a:t>以延续频道风格、强化定位。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S_0100.jpg" descr="PS_0100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89" name="內文層級一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90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98" name="內文層級一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99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114" name="內文層級一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1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123" name="內文層級一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24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132" name="內文層級一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3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141" name="內文層級一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42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12.jpg" descr="图片12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S_010333336666660.jpg" descr="PS_010333336666660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S_0100.jpg" descr="PS_0100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44" name="內文層級一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53" name="內文層級一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4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62" name="內文層級一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71" name="內文層級一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2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80" name="內文層級一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8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大標題文字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大標題文字</a:t>
            </a:r>
          </a:p>
        </p:txBody>
      </p:sp>
      <p:sp>
        <p:nvSpPr>
          <p:cNvPr id="3" name="內文層級一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" name="幻燈片編號"/>
          <p:cNvSpPr txBox="1"/>
          <p:nvPr>
            <p:ph type="sldNum" sz="quarter" idx="2"/>
          </p:nvPr>
        </p:nvSpPr>
        <p:spPr>
          <a:xfrm>
            <a:off x="11089821" y="6404293"/>
            <a:ext cx="263980" cy="2692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98989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8" marR="0" indent="-320038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4.jpeg"/><Relationship Id="rId4" Type="http://schemas.openxmlformats.org/officeDocument/2006/relationships/image" Target="../media/image5.jpeg"/><Relationship Id="rId5" Type="http://schemas.openxmlformats.org/officeDocument/2006/relationships/image" Target="../media/image6.jpe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6" Type="http://schemas.openxmlformats.org/officeDocument/2006/relationships/image" Target="../media/image6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jpeg"/><Relationship Id="rId5" Type="http://schemas.openxmlformats.org/officeDocument/2006/relationships/image" Target="../media/image4.png"/><Relationship Id="rId6" Type="http://schemas.openxmlformats.org/officeDocument/2006/relationships/image" Target="../media/image8.jpeg"/><Relationship Id="rId7" Type="http://schemas.openxmlformats.org/officeDocument/2006/relationships/image" Target="../media/image9.jpeg"/><Relationship Id="rId8" Type="http://schemas.openxmlformats.org/officeDocument/2006/relationships/image" Target="../media/image7.png"/><Relationship Id="rId9" Type="http://schemas.openxmlformats.org/officeDocument/2006/relationships/image" Target="../media/image8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图片19.png" descr="图片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flipH="1" rot="16200000">
            <a:off x="8616950" y="1628775"/>
            <a:ext cx="142875" cy="3213100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《後。食》"/>
          <p:cNvSpPr txBox="1"/>
          <p:nvPr/>
        </p:nvSpPr>
        <p:spPr>
          <a:xfrm>
            <a:off x="7021830" y="2386328"/>
            <a:ext cx="2644139" cy="80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4000">
                <a:latin typeface="WeibeiTC-Bold"/>
                <a:ea typeface="WeibeiTC-Bold"/>
                <a:cs typeface="WeibeiTC-Bold"/>
                <a:sym typeface="WeibeiTC-Bold"/>
              </a:defRPr>
            </a:lvl1pPr>
          </a:lstStyle>
          <a:p>
            <a:pPr/>
            <a:r>
              <a:t>《後。食》</a:t>
            </a:r>
          </a:p>
        </p:txBody>
      </p:sp>
      <p:sp>
        <p:nvSpPr>
          <p:cNvPr id="153" name="桑傳雲…"/>
          <p:cNvSpPr txBox="1"/>
          <p:nvPr/>
        </p:nvSpPr>
        <p:spPr>
          <a:xfrm>
            <a:off x="9942830" y="4037329"/>
            <a:ext cx="904239" cy="1043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>
                <a:latin typeface="WeibeiTC-Bold"/>
                <a:ea typeface="WeibeiTC-Bold"/>
                <a:cs typeface="WeibeiTC-Bold"/>
                <a:sym typeface="WeibeiTC-Bold"/>
              </a:defRPr>
            </a:pPr>
            <a:r>
              <a:t>桑傳雲</a:t>
            </a:r>
          </a:p>
          <a:p>
            <a:pPr>
              <a:defRPr>
                <a:latin typeface="WeibeiTC-Bold"/>
                <a:ea typeface="WeibeiTC-Bold"/>
                <a:cs typeface="WeibeiTC-Bold"/>
                <a:sym typeface="WeibeiTC-Bold"/>
              </a:defRPr>
            </a:pPr>
            <a:r>
              <a:t>李書卉</a:t>
            </a:r>
          </a:p>
          <a:p>
            <a:pPr>
              <a:defRPr>
                <a:latin typeface="WeibeiTC-Bold"/>
                <a:ea typeface="WeibeiTC-Bold"/>
                <a:cs typeface="WeibeiTC-Bold"/>
                <a:sym typeface="WeibeiTC-Bold"/>
              </a:defRPr>
            </a:pPr>
            <a:r>
              <a:t>陳亭亞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螢幕快照 2018-06-10 02.10.14.png" descr="螢幕快照 2018-06-10 02.10.14.png"/>
          <p:cNvPicPr>
            <a:picLocks noChangeAspect="1"/>
          </p:cNvPicPr>
          <p:nvPr/>
        </p:nvPicPr>
        <p:blipFill>
          <a:blip r:embed="rId2">
            <a:extLst/>
          </a:blip>
          <a:srcRect l="0" t="10530" r="4039" b="0"/>
          <a:stretch>
            <a:fillRect/>
          </a:stretch>
        </p:blipFill>
        <p:spPr>
          <a:xfrm>
            <a:off x="356988" y="84731"/>
            <a:ext cx="11477977" cy="66884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螢幕快照 2018-06-10 02.10.29.png" descr="螢幕快照 2018-06-10 02.10.29.png"/>
          <p:cNvPicPr>
            <a:picLocks noChangeAspect="1"/>
          </p:cNvPicPr>
          <p:nvPr/>
        </p:nvPicPr>
        <p:blipFill>
          <a:blip r:embed="rId2">
            <a:extLst/>
          </a:blip>
          <a:srcRect l="0" t="10410" r="3440" b="0"/>
          <a:stretch>
            <a:fillRect/>
          </a:stretch>
        </p:blipFill>
        <p:spPr>
          <a:xfrm>
            <a:off x="182760" y="0"/>
            <a:ext cx="11826631" cy="68581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螢幕快照 2018-06-10 02.14.53.png" descr="螢幕快照 2018-06-10 02.14.53.png"/>
          <p:cNvPicPr>
            <a:picLocks noChangeAspect="1"/>
          </p:cNvPicPr>
          <p:nvPr/>
        </p:nvPicPr>
        <p:blipFill>
          <a:blip r:embed="rId2">
            <a:extLst/>
          </a:blip>
          <a:srcRect l="0" t="10425" r="3263" b="0"/>
          <a:stretch>
            <a:fillRect/>
          </a:stretch>
        </p:blipFill>
        <p:spPr>
          <a:xfrm>
            <a:off x="284161" y="65483"/>
            <a:ext cx="11623848" cy="6727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螢幕快照 2018-06-10 02.15.33.png" descr="螢幕快照 2018-06-10 02.15.33.png"/>
          <p:cNvPicPr>
            <a:picLocks noChangeAspect="1"/>
          </p:cNvPicPr>
          <p:nvPr/>
        </p:nvPicPr>
        <p:blipFill>
          <a:blip r:embed="rId2">
            <a:extLst/>
          </a:blip>
          <a:srcRect l="0" t="10903" r="3243" b="0"/>
          <a:stretch>
            <a:fillRect/>
          </a:stretch>
        </p:blipFill>
        <p:spPr>
          <a:xfrm>
            <a:off x="434775" y="170853"/>
            <a:ext cx="11322279" cy="65162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螢幕快照 2018-06-10 02.10.44.png" descr="螢幕快照 2018-06-10 02.10.44.png"/>
          <p:cNvPicPr>
            <a:picLocks noChangeAspect="1"/>
          </p:cNvPicPr>
          <p:nvPr/>
        </p:nvPicPr>
        <p:blipFill>
          <a:blip r:embed="rId2">
            <a:extLst/>
          </a:blip>
          <a:srcRect l="0" t="10433" r="3807" b="0"/>
          <a:stretch>
            <a:fillRect/>
          </a:stretch>
        </p:blipFill>
        <p:spPr>
          <a:xfrm>
            <a:off x="628648" y="357781"/>
            <a:ext cx="10554849" cy="61424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螢幕快照 2018-06-11 00.30.30.png" descr="螢幕快照 2018-06-11 00.30.30.png"/>
          <p:cNvPicPr>
            <a:picLocks noChangeAspect="1"/>
          </p:cNvPicPr>
          <p:nvPr/>
        </p:nvPicPr>
        <p:blipFill>
          <a:blip r:embed="rId2">
            <a:extLst/>
          </a:blip>
          <a:srcRect l="1395" t="2738" r="5360" b="6794"/>
          <a:stretch>
            <a:fillRect/>
          </a:stretch>
        </p:blipFill>
        <p:spPr>
          <a:xfrm>
            <a:off x="663277" y="347067"/>
            <a:ext cx="10164813" cy="61637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開發動機"/>
          <p:cNvSpPr txBox="1"/>
          <p:nvPr/>
        </p:nvSpPr>
        <p:spPr>
          <a:xfrm>
            <a:off x="1487487" y="260349"/>
            <a:ext cx="4676139" cy="136143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7200">
                <a:latin typeface="WeibeiTC-Bold"/>
                <a:ea typeface="WeibeiTC-Bold"/>
                <a:cs typeface="WeibeiTC-Bold"/>
                <a:sym typeface="WeibeiTC-Bold"/>
              </a:defRPr>
            </a:lvl1pPr>
          </a:lstStyle>
          <a:p>
            <a:pPr/>
            <a:r>
              <a:t>幫自己評分</a:t>
            </a:r>
          </a:p>
        </p:txBody>
      </p:sp>
      <p:pic>
        <p:nvPicPr>
          <p:cNvPr id="310" name="图片19.png" descr="图片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35186" y="1341437"/>
            <a:ext cx="3479803" cy="21590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</p:spPr>
      </p:pic>
      <p:pic>
        <p:nvPicPr>
          <p:cNvPr id="311" name="圖片 4" descr="圖片 4"/>
          <p:cNvPicPr>
            <a:picLocks noChangeAspect="1"/>
          </p:cNvPicPr>
          <p:nvPr/>
        </p:nvPicPr>
        <p:blipFill>
          <a:blip r:embed="rId3">
            <a:extLst/>
          </a:blip>
          <a:srcRect l="5463" t="19321" r="39592" b="39489"/>
          <a:stretch>
            <a:fillRect/>
          </a:stretch>
        </p:blipFill>
        <p:spPr>
          <a:xfrm>
            <a:off x="1371078" y="1703242"/>
            <a:ext cx="1389460" cy="13894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797" y="0"/>
                </a:moveTo>
                <a:cubicBezTo>
                  <a:pt x="4832" y="0"/>
                  <a:pt x="0" y="4832"/>
                  <a:pt x="0" y="10797"/>
                </a:cubicBezTo>
                <a:cubicBezTo>
                  <a:pt x="0" y="16762"/>
                  <a:pt x="4832" y="21600"/>
                  <a:pt x="10797" y="21600"/>
                </a:cubicBezTo>
                <a:cubicBezTo>
                  <a:pt x="16762" y="21600"/>
                  <a:pt x="21600" y="16762"/>
                  <a:pt x="21600" y="10797"/>
                </a:cubicBezTo>
                <a:cubicBezTo>
                  <a:pt x="21600" y="4832"/>
                  <a:pt x="16762" y="0"/>
                  <a:pt x="10797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12" name="圖片 9" descr="圖片 9"/>
          <p:cNvPicPr>
            <a:picLocks noChangeAspect="1"/>
          </p:cNvPicPr>
          <p:nvPr/>
        </p:nvPicPr>
        <p:blipFill>
          <a:blip r:embed="rId4">
            <a:extLst/>
          </a:blip>
          <a:srcRect l="17295" t="39671" r="44189" b="38656"/>
          <a:stretch>
            <a:fillRect/>
          </a:stretch>
        </p:blipFill>
        <p:spPr>
          <a:xfrm>
            <a:off x="1371078" y="3256875"/>
            <a:ext cx="1389460" cy="13894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3" y="0"/>
                </a:moveTo>
                <a:cubicBezTo>
                  <a:pt x="4838" y="0"/>
                  <a:pt x="0" y="4838"/>
                  <a:pt x="0" y="10803"/>
                </a:cubicBezTo>
                <a:cubicBezTo>
                  <a:pt x="0" y="16768"/>
                  <a:pt x="4838" y="21600"/>
                  <a:pt x="10803" y="21600"/>
                </a:cubicBezTo>
                <a:cubicBezTo>
                  <a:pt x="16768" y="21600"/>
                  <a:pt x="21600" y="16768"/>
                  <a:pt x="21600" y="10803"/>
                </a:cubicBezTo>
                <a:cubicBezTo>
                  <a:pt x="21600" y="4838"/>
                  <a:pt x="16768" y="0"/>
                  <a:pt x="10803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313" name="圖片 11" descr="圖片 11"/>
          <p:cNvPicPr>
            <a:picLocks noChangeAspect="1"/>
          </p:cNvPicPr>
          <p:nvPr/>
        </p:nvPicPr>
        <p:blipFill>
          <a:blip r:embed="rId5">
            <a:extLst/>
          </a:blip>
          <a:srcRect l="0" t="10263" r="10" b="33491"/>
          <a:stretch>
            <a:fillRect/>
          </a:stretch>
        </p:blipFill>
        <p:spPr>
          <a:xfrm>
            <a:off x="1371078" y="4810509"/>
            <a:ext cx="1389460" cy="13894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3" y="0"/>
                </a:moveTo>
                <a:cubicBezTo>
                  <a:pt x="4838" y="0"/>
                  <a:pt x="0" y="4838"/>
                  <a:pt x="0" y="10803"/>
                </a:cubicBezTo>
                <a:cubicBezTo>
                  <a:pt x="0" y="16768"/>
                  <a:pt x="4838" y="21600"/>
                  <a:pt x="10803" y="21600"/>
                </a:cubicBezTo>
                <a:cubicBezTo>
                  <a:pt x="16768" y="21600"/>
                  <a:pt x="21600" y="16768"/>
                  <a:pt x="21600" y="10803"/>
                </a:cubicBezTo>
                <a:cubicBezTo>
                  <a:pt x="21600" y="4838"/>
                  <a:pt x="16768" y="0"/>
                  <a:pt x="10803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314" name="「我覺得我會100分，說不定100多分。」————李書卉 後端工程師"/>
          <p:cNvSpPr txBox="1"/>
          <p:nvPr/>
        </p:nvSpPr>
        <p:spPr>
          <a:xfrm>
            <a:off x="3249931" y="3747136"/>
            <a:ext cx="7102670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/>
            <a:r>
              <a:t>「我覺得我會100分，說不定100多分。」————李書卉 後端工程師</a:t>
            </a:r>
          </a:p>
        </p:txBody>
      </p:sp>
      <p:sp>
        <p:nvSpPr>
          <p:cNvPr id="315" name="「87分絕對更高10分。」————桑傳雲 管不分桑神"/>
          <p:cNvSpPr txBox="1"/>
          <p:nvPr/>
        </p:nvSpPr>
        <p:spPr>
          <a:xfrm>
            <a:off x="3211831" y="2193503"/>
            <a:ext cx="5476797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/>
            <a:r>
              <a:t>「87分絕對更高10分。」————桑傳雲 管不分桑神</a:t>
            </a:r>
          </a:p>
        </p:txBody>
      </p:sp>
      <p:sp>
        <p:nvSpPr>
          <p:cNvPr id="316" name="「大guy是87分」————陳亭亞 aka Ariel 後山因仔"/>
          <p:cNvSpPr txBox="1"/>
          <p:nvPr/>
        </p:nvSpPr>
        <p:spPr>
          <a:xfrm>
            <a:off x="3326131" y="5485131"/>
            <a:ext cx="5388504" cy="408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/>
            <a:r>
              <a:t>「大guy是87分」————陳亭亞 aka Ariel 後山因仔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謝謝聆聽"/>
          <p:cNvSpPr txBox="1"/>
          <p:nvPr/>
        </p:nvSpPr>
        <p:spPr>
          <a:xfrm>
            <a:off x="7174404" y="2367635"/>
            <a:ext cx="2847339" cy="104393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5400">
                <a:latin typeface="WeibeiTC-Bold"/>
                <a:ea typeface="WeibeiTC-Bold"/>
                <a:cs typeface="WeibeiTC-Bold"/>
                <a:sym typeface="WeibeiTC-Bold"/>
              </a:defRPr>
            </a:lvl1pPr>
          </a:lstStyle>
          <a:p>
            <a:pPr/>
            <a:r>
              <a:t>謝謝聆聽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22222222.png" descr="222222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58100" y="2150427"/>
            <a:ext cx="433388" cy="4540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22222222.png" descr="222222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58100" y="4237990"/>
            <a:ext cx="433388" cy="4540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7" name="图片19.png" descr="图片1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48300" y="549275"/>
            <a:ext cx="142875" cy="3213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未标题111-1.png" descr="未标题111-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658100" y="2150427"/>
            <a:ext cx="420688" cy="431802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動機"/>
          <p:cNvSpPr txBox="1"/>
          <p:nvPr/>
        </p:nvSpPr>
        <p:spPr>
          <a:xfrm>
            <a:off x="8279130" y="2161856"/>
            <a:ext cx="688339" cy="497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300">
                <a:latin typeface="WeibeiTC-Bold"/>
                <a:ea typeface="WeibeiTC-Bold"/>
                <a:cs typeface="WeibeiTC-Bold"/>
                <a:sym typeface="WeibeiTC-Bold"/>
              </a:defRPr>
            </a:lvl1pPr>
          </a:lstStyle>
          <a:p>
            <a:pPr/>
            <a:r>
              <a:t>動機</a:t>
            </a:r>
          </a:p>
        </p:txBody>
      </p:sp>
      <p:grpSp>
        <p:nvGrpSpPr>
          <p:cNvPr id="162" name="群組"/>
          <p:cNvGrpSpPr/>
          <p:nvPr/>
        </p:nvGrpSpPr>
        <p:grpSpPr>
          <a:xfrm>
            <a:off x="7676515" y="1477326"/>
            <a:ext cx="1893569" cy="520382"/>
            <a:chOff x="0" y="0"/>
            <a:chExt cx="1893568" cy="520380"/>
          </a:xfrm>
        </p:grpSpPr>
        <p:pic>
          <p:nvPicPr>
            <p:cNvPr id="160" name="22222222.png" descr="22222222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1" y="-1"/>
              <a:ext cx="433390" cy="45402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1" name="組員介紹"/>
            <p:cNvSpPr txBox="1"/>
            <p:nvPr/>
          </p:nvSpPr>
          <p:spPr>
            <a:xfrm>
              <a:off x="621030" y="22542"/>
              <a:ext cx="1272539" cy="497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300">
                  <a:latin typeface="WeibeiTC-Bold"/>
                  <a:ea typeface="WeibeiTC-Bold"/>
                  <a:cs typeface="WeibeiTC-Bold"/>
                  <a:sym typeface="WeibeiTC-Bold"/>
                </a:defRPr>
              </a:lvl1pPr>
            </a:lstStyle>
            <a:p>
              <a:pPr/>
              <a:r>
                <a:t>組員介紹</a:t>
              </a:r>
            </a:p>
          </p:txBody>
        </p:sp>
      </p:grpSp>
      <p:sp>
        <p:nvSpPr>
          <p:cNvPr id="163" name="畫面展示"/>
          <p:cNvSpPr txBox="1"/>
          <p:nvPr/>
        </p:nvSpPr>
        <p:spPr>
          <a:xfrm>
            <a:off x="8266430" y="4260532"/>
            <a:ext cx="1272539" cy="497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300">
                <a:latin typeface="WeibeiTC-Bold"/>
                <a:ea typeface="WeibeiTC-Bold"/>
                <a:cs typeface="WeibeiTC-Bold"/>
                <a:sym typeface="WeibeiTC-Bold"/>
              </a:defRPr>
            </a:lvl1pPr>
          </a:lstStyle>
          <a:p>
            <a:pPr/>
            <a:r>
              <a:t>畫面展示</a:t>
            </a:r>
          </a:p>
        </p:txBody>
      </p:sp>
      <p:grpSp>
        <p:nvGrpSpPr>
          <p:cNvPr id="166" name="群組"/>
          <p:cNvGrpSpPr/>
          <p:nvPr/>
        </p:nvGrpSpPr>
        <p:grpSpPr>
          <a:xfrm>
            <a:off x="7682865" y="2823843"/>
            <a:ext cx="1880869" cy="521176"/>
            <a:chOff x="0" y="0"/>
            <a:chExt cx="1880868" cy="521174"/>
          </a:xfrm>
        </p:grpSpPr>
        <p:pic>
          <p:nvPicPr>
            <p:cNvPr id="164" name="22222222.png" descr="22222222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1" y="-1"/>
              <a:ext cx="433390" cy="45561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5" name="網站架構"/>
            <p:cNvSpPr txBox="1"/>
            <p:nvPr/>
          </p:nvSpPr>
          <p:spPr>
            <a:xfrm>
              <a:off x="608330" y="23336"/>
              <a:ext cx="1272539" cy="497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300">
                  <a:latin typeface="WeibeiTC-Bold"/>
                  <a:ea typeface="WeibeiTC-Bold"/>
                  <a:cs typeface="WeibeiTC-Bold"/>
                  <a:sym typeface="WeibeiTC-Bold"/>
                </a:defRPr>
              </a:lvl1pPr>
            </a:lstStyle>
            <a:p>
              <a:pPr/>
              <a:r>
                <a:t>網站架構</a:t>
              </a:r>
            </a:p>
          </p:txBody>
        </p:sp>
      </p:grpSp>
      <p:grpSp>
        <p:nvGrpSpPr>
          <p:cNvPr id="169" name="群組"/>
          <p:cNvGrpSpPr/>
          <p:nvPr/>
        </p:nvGrpSpPr>
        <p:grpSpPr>
          <a:xfrm>
            <a:off x="7676515" y="3509167"/>
            <a:ext cx="1893569" cy="520382"/>
            <a:chOff x="0" y="0"/>
            <a:chExt cx="1893568" cy="520380"/>
          </a:xfrm>
        </p:grpSpPr>
        <p:pic>
          <p:nvPicPr>
            <p:cNvPr id="167" name="22222222.png" descr="22222222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1" y="0"/>
              <a:ext cx="433390" cy="4540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8" name="開發規劃"/>
            <p:cNvSpPr txBox="1"/>
            <p:nvPr/>
          </p:nvSpPr>
          <p:spPr>
            <a:xfrm>
              <a:off x="621030" y="22542"/>
              <a:ext cx="1272539" cy="497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300">
                  <a:latin typeface="WeibeiTC-Bold"/>
                  <a:ea typeface="WeibeiTC-Bold"/>
                  <a:cs typeface="WeibeiTC-Bold"/>
                  <a:sym typeface="WeibeiTC-Bold"/>
                </a:defRPr>
              </a:lvl1pPr>
            </a:lstStyle>
            <a:p>
              <a:pPr/>
              <a:r>
                <a:t>開發規劃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8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團隊成員"/>
          <p:cNvSpPr txBox="1"/>
          <p:nvPr/>
        </p:nvSpPr>
        <p:spPr>
          <a:xfrm>
            <a:off x="1487487" y="260349"/>
            <a:ext cx="3761739" cy="136143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7200">
                <a:latin typeface="WeibeiTC-Bold"/>
                <a:ea typeface="WeibeiTC-Bold"/>
                <a:cs typeface="WeibeiTC-Bold"/>
                <a:sym typeface="WeibeiTC-Bold"/>
              </a:defRPr>
            </a:lvl1pPr>
          </a:lstStyle>
          <a:p>
            <a:pPr/>
            <a:r>
              <a:t>團隊成員</a:t>
            </a:r>
          </a:p>
        </p:txBody>
      </p:sp>
      <p:pic>
        <p:nvPicPr>
          <p:cNvPr id="172" name="图片19.png" descr="图片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19286" y="1341437"/>
            <a:ext cx="3478214" cy="21590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</p:spPr>
      </p:pic>
      <p:pic>
        <p:nvPicPr>
          <p:cNvPr id="173" name="图片19.png" descr="图片1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0997" y="1361685"/>
            <a:ext cx="92559" cy="207257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圖片 4" descr="圖片 4"/>
          <p:cNvPicPr>
            <a:picLocks noChangeAspect="1"/>
          </p:cNvPicPr>
          <p:nvPr/>
        </p:nvPicPr>
        <p:blipFill>
          <a:blip r:embed="rId4">
            <a:extLst/>
          </a:blip>
          <a:srcRect l="5463" t="19321" r="39592" b="39489"/>
          <a:stretch>
            <a:fillRect/>
          </a:stretch>
        </p:blipFill>
        <p:spPr>
          <a:xfrm>
            <a:off x="1371078" y="1703242"/>
            <a:ext cx="1389460" cy="13894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797" y="0"/>
                </a:moveTo>
                <a:cubicBezTo>
                  <a:pt x="4832" y="0"/>
                  <a:pt x="0" y="4832"/>
                  <a:pt x="0" y="10797"/>
                </a:cubicBezTo>
                <a:cubicBezTo>
                  <a:pt x="0" y="16762"/>
                  <a:pt x="4832" y="21600"/>
                  <a:pt x="10797" y="21600"/>
                </a:cubicBezTo>
                <a:cubicBezTo>
                  <a:pt x="16762" y="21600"/>
                  <a:pt x="21600" y="16762"/>
                  <a:pt x="21600" y="10797"/>
                </a:cubicBezTo>
                <a:cubicBezTo>
                  <a:pt x="21600" y="4832"/>
                  <a:pt x="16762" y="0"/>
                  <a:pt x="10797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75" name="B10533010 四資管二 桑傳雲"/>
          <p:cNvSpPr txBox="1"/>
          <p:nvPr/>
        </p:nvSpPr>
        <p:spPr>
          <a:xfrm>
            <a:off x="3099666" y="2034751"/>
            <a:ext cx="5968643" cy="726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3600">
                <a:solidFill>
                  <a:srgbClr val="535353"/>
                </a:solidFill>
                <a:latin typeface="WeibeiTC-Bold"/>
                <a:ea typeface="WeibeiTC-Bold"/>
                <a:cs typeface="WeibeiTC-Bold"/>
                <a:sym typeface="WeibeiTC-Bold"/>
              </a:defRPr>
            </a:lvl1pPr>
          </a:lstStyle>
          <a:p>
            <a:pPr/>
            <a:r>
              <a:t>B10533010 四資管二 桑傳雲</a:t>
            </a:r>
          </a:p>
        </p:txBody>
      </p:sp>
      <p:pic>
        <p:nvPicPr>
          <p:cNvPr id="176" name="圖片 9" descr="圖片 9"/>
          <p:cNvPicPr>
            <a:picLocks noChangeAspect="1"/>
          </p:cNvPicPr>
          <p:nvPr/>
        </p:nvPicPr>
        <p:blipFill>
          <a:blip r:embed="rId5">
            <a:extLst/>
          </a:blip>
          <a:srcRect l="17295" t="39671" r="44189" b="38656"/>
          <a:stretch>
            <a:fillRect/>
          </a:stretch>
        </p:blipFill>
        <p:spPr>
          <a:xfrm>
            <a:off x="9231894" y="3312671"/>
            <a:ext cx="1389460" cy="13894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3" y="0"/>
                </a:moveTo>
                <a:cubicBezTo>
                  <a:pt x="4838" y="0"/>
                  <a:pt x="0" y="4838"/>
                  <a:pt x="0" y="10803"/>
                </a:cubicBezTo>
                <a:cubicBezTo>
                  <a:pt x="0" y="16768"/>
                  <a:pt x="4838" y="21600"/>
                  <a:pt x="10803" y="21600"/>
                </a:cubicBezTo>
                <a:cubicBezTo>
                  <a:pt x="16768" y="21600"/>
                  <a:pt x="21600" y="16768"/>
                  <a:pt x="21600" y="10803"/>
                </a:cubicBezTo>
                <a:cubicBezTo>
                  <a:pt x="21600" y="4838"/>
                  <a:pt x="16768" y="0"/>
                  <a:pt x="10803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77" name="圖片 11" descr="圖片 11"/>
          <p:cNvPicPr>
            <a:picLocks noChangeAspect="1"/>
          </p:cNvPicPr>
          <p:nvPr/>
        </p:nvPicPr>
        <p:blipFill>
          <a:blip r:embed="rId6">
            <a:extLst/>
          </a:blip>
          <a:srcRect l="0" t="10263" r="10" b="33491"/>
          <a:stretch>
            <a:fillRect/>
          </a:stretch>
        </p:blipFill>
        <p:spPr>
          <a:xfrm>
            <a:off x="1371078" y="4810509"/>
            <a:ext cx="1389460" cy="13894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3" y="0"/>
                </a:moveTo>
                <a:cubicBezTo>
                  <a:pt x="4838" y="0"/>
                  <a:pt x="0" y="4838"/>
                  <a:pt x="0" y="10803"/>
                </a:cubicBezTo>
                <a:cubicBezTo>
                  <a:pt x="0" y="16768"/>
                  <a:pt x="4838" y="21600"/>
                  <a:pt x="10803" y="21600"/>
                </a:cubicBezTo>
                <a:cubicBezTo>
                  <a:pt x="16768" y="21600"/>
                  <a:pt x="21600" y="16768"/>
                  <a:pt x="21600" y="10803"/>
                </a:cubicBezTo>
                <a:cubicBezTo>
                  <a:pt x="21600" y="4838"/>
                  <a:pt x="16768" y="0"/>
                  <a:pt x="10803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78" name="图片19.png" descr="图片1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820400" y="2971113"/>
            <a:ext cx="92559" cy="207257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图片19.png" descr="图片1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0997" y="4468952"/>
            <a:ext cx="92559" cy="2072576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B10533024 四資管二 李書卉"/>
          <p:cNvSpPr txBox="1"/>
          <p:nvPr/>
        </p:nvSpPr>
        <p:spPr>
          <a:xfrm>
            <a:off x="3099666" y="3644181"/>
            <a:ext cx="5968643" cy="726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3600">
                <a:solidFill>
                  <a:srgbClr val="535353"/>
                </a:solidFill>
                <a:latin typeface="WeibeiTC-Bold"/>
                <a:ea typeface="WeibeiTC-Bold"/>
                <a:cs typeface="WeibeiTC-Bold"/>
                <a:sym typeface="WeibeiTC-Bold"/>
              </a:defRPr>
            </a:lvl1pPr>
          </a:lstStyle>
          <a:p>
            <a:pPr/>
            <a:r>
              <a:t>B10533024 四資管二 李書卉</a:t>
            </a:r>
          </a:p>
        </p:txBody>
      </p:sp>
      <p:sp>
        <p:nvSpPr>
          <p:cNvPr id="181" name="B10533031 四資管二 陳亭亞"/>
          <p:cNvSpPr txBox="1"/>
          <p:nvPr/>
        </p:nvSpPr>
        <p:spPr>
          <a:xfrm>
            <a:off x="3099666" y="5284046"/>
            <a:ext cx="5968643" cy="726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>
              <a:defRPr sz="3600">
                <a:solidFill>
                  <a:srgbClr val="535353"/>
                </a:solidFill>
                <a:latin typeface="WeibeiTC-Bold"/>
                <a:ea typeface="WeibeiTC-Bold"/>
                <a:cs typeface="WeibeiTC-Bold"/>
                <a:sym typeface="WeibeiTC-Bold"/>
              </a:defRPr>
            </a:lvl1pPr>
          </a:lstStyle>
          <a:p>
            <a:pPr/>
            <a:r>
              <a:t>B10533031 四資管二 陳亭亞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图片212.png" descr="图片21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31950" y="4191000"/>
            <a:ext cx="6480175" cy="269398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图片2.png" descr="图片2.png"/>
          <p:cNvPicPr>
            <a:picLocks noChangeAspect="1"/>
          </p:cNvPicPr>
          <p:nvPr/>
        </p:nvPicPr>
        <p:blipFill>
          <a:blip r:embed="rId3">
            <a:extLst/>
          </a:blip>
          <a:srcRect l="0" t="7641" r="0" b="0"/>
          <a:stretch>
            <a:fillRect/>
          </a:stretch>
        </p:blipFill>
        <p:spPr>
          <a:xfrm>
            <a:off x="926305" y="1727000"/>
            <a:ext cx="8942562" cy="2294511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後餐，是台科的隱藏版美食，晚餐或是消夜的好選擇。入夜時分才會現身的深夜食堂，陣陣飄香吸引著人潮。除了炒飯炒麵，還有許多許多巷口美食及台灣招牌夜市食物。小小一台發財車卻可以變出許多美食滿足大家的胃。各有特色，獨具風味。…"/>
          <p:cNvSpPr txBox="1"/>
          <p:nvPr/>
        </p:nvSpPr>
        <p:spPr>
          <a:xfrm>
            <a:off x="1199355" y="1389894"/>
            <a:ext cx="7345365" cy="2631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>
                <a:latin typeface="WeibeiTC-Bold"/>
                <a:ea typeface="WeibeiTC-Bold"/>
                <a:cs typeface="WeibeiTC-Bold"/>
                <a:sym typeface="WeibeiTC-Bold"/>
              </a:defRPr>
            </a:pPr>
          </a:p>
          <a:p>
            <a:pPr indent="457200">
              <a:defRPr>
                <a:latin typeface="WeibeiTC-Bold"/>
                <a:ea typeface="WeibeiTC-Bold"/>
                <a:cs typeface="WeibeiTC-Bold"/>
                <a:sym typeface="WeibeiTC-Bold"/>
              </a:defRPr>
            </a:pPr>
            <a:r>
              <a:t>後餐，是台科的隱藏版美食，晚餐或是消夜的好選擇。入夜時分才會現身的深夜食堂，陣陣飄香吸引著人潮。除了炒飯炒麵，還有許多許多巷口美食及台灣招牌夜市食物。小小一台發財車卻可以變出許多美食滿足大家的胃。各有特色，獨具風味。</a:t>
            </a:r>
          </a:p>
          <a:p>
            <a:pPr indent="457200">
              <a:defRPr>
                <a:latin typeface="WeibeiTC-Bold"/>
                <a:ea typeface="WeibeiTC-Bold"/>
                <a:cs typeface="WeibeiTC-Bold"/>
                <a:sym typeface="WeibeiTC-Bold"/>
              </a:defRPr>
            </a:pPr>
            <a:r>
              <a:t>所以我們想藉由這個網站，讓更多人認識台科的後餐。可以透過這個網頁看見後餐的菜單、營業時間以及大家的用餐心得與回饋。在點餐時可以有更多的意見與選擇可以參考。</a:t>
            </a:r>
          </a:p>
        </p:txBody>
      </p:sp>
      <p:pic>
        <p:nvPicPr>
          <p:cNvPr id="186" name="1n-14374.jpg" descr="1n-14374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930775" y="4349750"/>
            <a:ext cx="2952750" cy="1968500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開發動機"/>
          <p:cNvSpPr txBox="1"/>
          <p:nvPr/>
        </p:nvSpPr>
        <p:spPr>
          <a:xfrm>
            <a:off x="1487487" y="260349"/>
            <a:ext cx="3761739" cy="136143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7200">
                <a:latin typeface="WeibeiTC-Bold"/>
                <a:ea typeface="WeibeiTC-Bold"/>
                <a:cs typeface="WeibeiTC-Bold"/>
                <a:sym typeface="WeibeiTC-Bold"/>
              </a:defRPr>
            </a:lvl1pPr>
          </a:lstStyle>
          <a:p>
            <a:pPr/>
            <a:r>
              <a:t>開發動機</a:t>
            </a:r>
          </a:p>
        </p:txBody>
      </p:sp>
      <p:pic>
        <p:nvPicPr>
          <p:cNvPr id="188" name="图片19.png" descr="图片19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135186" y="1341437"/>
            <a:ext cx="3479803" cy="21590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</p:spPr>
      </p:pic>
      <p:pic>
        <p:nvPicPr>
          <p:cNvPr id="189" name="33521361440_02529191d6_b.jpg" descr="33521361440_02529191d6_b.jpg"/>
          <p:cNvPicPr>
            <a:picLocks noChangeAspect="1"/>
          </p:cNvPicPr>
          <p:nvPr/>
        </p:nvPicPr>
        <p:blipFill>
          <a:blip r:embed="rId6">
            <a:extLst/>
          </a:blip>
          <a:srcRect l="0" t="4847" r="0" b="0"/>
          <a:stretch>
            <a:fillRect/>
          </a:stretch>
        </p:blipFill>
        <p:spPr>
          <a:xfrm>
            <a:off x="1807845" y="4343598"/>
            <a:ext cx="3120875" cy="198069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large_c7fafea053883145.jpg" descr="large_c7fafea053883145.jpg"/>
          <p:cNvPicPr>
            <a:picLocks noChangeAspect="1"/>
          </p:cNvPicPr>
          <p:nvPr/>
        </p:nvPicPr>
        <p:blipFill>
          <a:blip r:embed="rId7">
            <a:extLst/>
          </a:blip>
          <a:srcRect l="0" t="5039" r="0" b="5038"/>
          <a:stretch>
            <a:fillRect/>
          </a:stretch>
        </p:blipFill>
        <p:spPr>
          <a:xfrm>
            <a:off x="4930775" y="4338239"/>
            <a:ext cx="2952750" cy="199137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94" name="群組"/>
          <p:cNvGrpSpPr/>
          <p:nvPr/>
        </p:nvGrpSpPr>
        <p:grpSpPr>
          <a:xfrm>
            <a:off x="10952760" y="3660105"/>
            <a:ext cx="884241" cy="3040066"/>
            <a:chOff x="0" y="-1"/>
            <a:chExt cx="884240" cy="3040065"/>
          </a:xfrm>
        </p:grpSpPr>
        <p:pic>
          <p:nvPicPr>
            <p:cNvPr id="191" name="图片22.png" descr="图片22.png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-1" y="-2"/>
              <a:ext cx="884241" cy="264995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92" name="图片23.png" descr="图片23.png"/>
            <p:cNvPicPr>
              <a:picLocks noChangeAspect="1"/>
            </p:cNvPicPr>
            <p:nvPr/>
          </p:nvPicPr>
          <p:blipFill>
            <a:blip r:embed="rId9">
              <a:extLst/>
            </a:blip>
            <a:stretch>
              <a:fillRect/>
            </a:stretch>
          </p:blipFill>
          <p:spPr>
            <a:xfrm>
              <a:off x="167373" y="245561"/>
              <a:ext cx="549493" cy="23753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3" name="求高分通過"/>
            <p:cNvSpPr txBox="1"/>
            <p:nvPr/>
          </p:nvSpPr>
          <p:spPr>
            <a:xfrm rot="5400000">
              <a:off x="-839786" y="1502888"/>
              <a:ext cx="2563816" cy="5105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400">
                  <a:solidFill>
                    <a:srgbClr val="C00000"/>
                  </a:solidFill>
                  <a:latin typeface="WeibeiTC-Bold"/>
                  <a:ea typeface="WeibeiTC-Bold"/>
                  <a:cs typeface="WeibeiTC-Bold"/>
                  <a:sym typeface="WeibeiTC-Bold"/>
                </a:defRPr>
              </a:lvl1pPr>
            </a:lstStyle>
            <a:p>
              <a:pPr/>
              <a:r>
                <a:t>求高分通過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網站架構"/>
          <p:cNvSpPr txBox="1"/>
          <p:nvPr/>
        </p:nvSpPr>
        <p:spPr>
          <a:xfrm>
            <a:off x="1487487" y="260349"/>
            <a:ext cx="3761739" cy="136143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7200">
                <a:latin typeface="WeibeiTC-Bold"/>
                <a:ea typeface="WeibeiTC-Bold"/>
                <a:cs typeface="WeibeiTC-Bold"/>
                <a:sym typeface="WeibeiTC-Bold"/>
              </a:defRPr>
            </a:lvl1pPr>
          </a:lstStyle>
          <a:p>
            <a:pPr/>
            <a:r>
              <a:t>網站架構</a:t>
            </a:r>
          </a:p>
        </p:txBody>
      </p:sp>
      <p:pic>
        <p:nvPicPr>
          <p:cNvPr id="197" name="000001.png" descr="0000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92537" y="2205036"/>
            <a:ext cx="6303963" cy="495300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2700000">
              <a:srgbClr val="000000">
                <a:alpha val="38999"/>
              </a:srgbClr>
            </a:outerShdw>
          </a:effectLst>
        </p:spPr>
      </p:pic>
      <p:sp>
        <p:nvSpPr>
          <p:cNvPr id="198" name="《》…"/>
          <p:cNvSpPr txBox="1"/>
          <p:nvPr/>
        </p:nvSpPr>
        <p:spPr>
          <a:xfrm>
            <a:off x="552449" y="2060575"/>
            <a:ext cx="5830890" cy="929638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r">
              <a:defRPr sz="2400">
                <a:solidFill>
                  <a:srgbClr val="CC0000"/>
                </a:solidFill>
                <a:latin typeface="汉仪神工体简"/>
                <a:ea typeface="汉仪神工体简"/>
                <a:cs typeface="汉仪神工体简"/>
                <a:sym typeface="汉仪神工体简"/>
              </a:defRPr>
            </a:pPr>
            <a:r>
              <a:t>《》</a:t>
            </a:r>
          </a:p>
          <a:p>
            <a:pPr algn="r">
              <a:defRPr sz="2400">
                <a:solidFill>
                  <a:srgbClr val="0D0D0D"/>
                </a:solid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t>Admin</a:t>
            </a:r>
            <a:r>
              <a:rPr>
                <a:latin typeface="Times"/>
                <a:ea typeface="Times"/>
                <a:cs typeface="Times"/>
                <a:sym typeface="Times"/>
              </a:rPr>
              <a:t>：</a:t>
            </a:r>
          </a:p>
        </p:txBody>
      </p:sp>
      <p:sp>
        <p:nvSpPr>
          <p:cNvPr id="199" name="Food"/>
          <p:cNvSpPr txBox="1"/>
          <p:nvPr/>
        </p:nvSpPr>
        <p:spPr>
          <a:xfrm>
            <a:off x="6519982" y="4827587"/>
            <a:ext cx="849070" cy="390448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400">
                <a:solidFill>
                  <a:srgbClr val="0D0D0D"/>
                </a:solidFill>
                <a:latin typeface="Copperplate"/>
                <a:ea typeface="Copperplate"/>
                <a:cs typeface="Copperplate"/>
                <a:sym typeface="Copperplate"/>
              </a:defRPr>
            </a:lvl1pPr>
          </a:lstStyle>
          <a:p>
            <a:pPr/>
            <a:r>
              <a:t>Food</a:t>
            </a:r>
          </a:p>
        </p:txBody>
      </p:sp>
      <p:sp>
        <p:nvSpPr>
          <p:cNvPr id="200" name="Feedback"/>
          <p:cNvSpPr txBox="1"/>
          <p:nvPr/>
        </p:nvSpPr>
        <p:spPr>
          <a:xfrm>
            <a:off x="6365875" y="2892425"/>
            <a:ext cx="1510181" cy="390448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400">
                <a:solidFill>
                  <a:srgbClr val="0D0D0D"/>
                </a:solidFill>
                <a:latin typeface="Copperplate"/>
                <a:ea typeface="Copperplate"/>
                <a:cs typeface="Copperplate"/>
                <a:sym typeface="Copperplate"/>
              </a:defRPr>
            </a:lvl1pPr>
          </a:lstStyle>
          <a:p>
            <a:pPr/>
            <a:r>
              <a:t>Feedback</a:t>
            </a:r>
          </a:p>
        </p:txBody>
      </p:sp>
      <p:sp>
        <p:nvSpPr>
          <p:cNvPr id="201" name="Restaurant"/>
          <p:cNvSpPr txBox="1"/>
          <p:nvPr/>
        </p:nvSpPr>
        <p:spPr>
          <a:xfrm>
            <a:off x="4705350" y="3770826"/>
            <a:ext cx="1899715" cy="390448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400">
                <a:solidFill>
                  <a:srgbClr val="0D0D0D"/>
                </a:solidFill>
                <a:latin typeface="Copperplate"/>
                <a:ea typeface="Copperplate"/>
                <a:cs typeface="Copperplate"/>
                <a:sym typeface="Copperplate"/>
              </a:defRPr>
            </a:lvl1pPr>
          </a:lstStyle>
          <a:p>
            <a:pPr/>
            <a:r>
              <a:t>Restaurant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4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0" grpId="4"/>
      <p:bldP build="whole" bldLvl="1" animBg="1" rev="0" advAuto="0" spid="199" grpId="3"/>
      <p:bldP build="whole" bldLvl="1" animBg="1" rev="0" advAuto="0" spid="197" grpId="2"/>
      <p:bldP build="whole" bldLvl="1" animBg="1" rev="0" advAuto="0" spid="198" grpId="1"/>
      <p:bldP build="whole" bldLvl="1" animBg="1" rev="0" advAuto="0" spid="201" grpId="5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图片19.png" descr="图片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17223" y="1409709"/>
            <a:ext cx="3478213" cy="21590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</p:spPr>
      </p:pic>
      <p:pic>
        <p:nvPicPr>
          <p:cNvPr id="206" name="图片19.png" descr="图片1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55733" y="2310797"/>
            <a:ext cx="179389" cy="40322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7" name="图片19.png" descr="图片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41678" y="1445429"/>
            <a:ext cx="3097215" cy="144465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</p:spPr>
      </p:pic>
      <p:pic>
        <p:nvPicPr>
          <p:cNvPr id="208" name="图片19.png" descr="图片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81637" y="1355116"/>
            <a:ext cx="975688" cy="4551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</p:spPr>
      </p:pic>
      <p:grpSp>
        <p:nvGrpSpPr>
          <p:cNvPr id="211" name="群組"/>
          <p:cNvGrpSpPr/>
          <p:nvPr/>
        </p:nvGrpSpPr>
        <p:grpSpPr>
          <a:xfrm>
            <a:off x="5474735" y="623488"/>
            <a:ext cx="1649386" cy="686825"/>
            <a:chOff x="0" y="0"/>
            <a:chExt cx="1649384" cy="686824"/>
          </a:xfrm>
        </p:grpSpPr>
        <p:pic>
          <p:nvPicPr>
            <p:cNvPr id="209" name="图片212.png" descr="图片212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-1"/>
              <a:ext cx="1649385" cy="6868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10" name="首頁"/>
            <p:cNvSpPr txBox="1"/>
            <p:nvPr/>
          </p:nvSpPr>
          <p:spPr>
            <a:xfrm>
              <a:off x="404768" y="37494"/>
              <a:ext cx="839849" cy="5105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400">
                  <a:latin typeface="WeibeiTC-Bold"/>
                  <a:ea typeface="WeibeiTC-Bold"/>
                  <a:cs typeface="WeibeiTC-Bold"/>
                  <a:sym typeface="WeibeiTC-Bold"/>
                </a:defRPr>
              </a:lvl1pPr>
            </a:lstStyle>
            <a:p>
              <a:pPr/>
              <a:r>
                <a:t>首頁</a:t>
              </a:r>
            </a:p>
          </p:txBody>
        </p:sp>
      </p:grpSp>
      <p:grpSp>
        <p:nvGrpSpPr>
          <p:cNvPr id="214" name="群組"/>
          <p:cNvGrpSpPr/>
          <p:nvPr/>
        </p:nvGrpSpPr>
        <p:grpSpPr>
          <a:xfrm>
            <a:off x="2475774" y="1725010"/>
            <a:ext cx="1931706" cy="790664"/>
            <a:chOff x="0" y="0"/>
            <a:chExt cx="1931704" cy="790663"/>
          </a:xfrm>
        </p:grpSpPr>
        <p:pic>
          <p:nvPicPr>
            <p:cNvPr id="212" name="图片212.png" descr="图片212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6475" y="0"/>
              <a:ext cx="1898754" cy="79066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13" name="臭豆腐、麵線"/>
            <p:cNvSpPr txBox="1"/>
            <p:nvPr/>
          </p:nvSpPr>
          <p:spPr>
            <a:xfrm>
              <a:off x="-1" y="149582"/>
              <a:ext cx="1931705" cy="5105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400">
                  <a:latin typeface="WeibeiTC-Bold"/>
                  <a:ea typeface="WeibeiTC-Bold"/>
                  <a:cs typeface="WeibeiTC-Bold"/>
                  <a:sym typeface="WeibeiTC-Bold"/>
                </a:defRPr>
              </a:lvl1pPr>
            </a:lstStyle>
            <a:p>
              <a:pPr/>
              <a:r>
                <a:t>臭豆腐、麵線</a:t>
              </a:r>
            </a:p>
          </p:txBody>
        </p:sp>
      </p:grpSp>
      <p:grpSp>
        <p:nvGrpSpPr>
          <p:cNvPr id="217" name="群組"/>
          <p:cNvGrpSpPr/>
          <p:nvPr/>
        </p:nvGrpSpPr>
        <p:grpSpPr>
          <a:xfrm>
            <a:off x="5492496" y="1725010"/>
            <a:ext cx="1753970" cy="730373"/>
            <a:chOff x="0" y="0"/>
            <a:chExt cx="1753968" cy="730372"/>
          </a:xfrm>
        </p:grpSpPr>
        <p:pic>
          <p:nvPicPr>
            <p:cNvPr id="215" name="图片212.png" descr="图片212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1753969" cy="73037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16" name="炒飯炒麵"/>
            <p:cNvSpPr txBox="1"/>
            <p:nvPr/>
          </p:nvSpPr>
          <p:spPr>
            <a:xfrm>
              <a:off x="199556" y="61601"/>
              <a:ext cx="1354856" cy="5105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400">
                  <a:latin typeface="WeibeiTC-Bold"/>
                  <a:ea typeface="WeibeiTC-Bold"/>
                  <a:cs typeface="WeibeiTC-Bold"/>
                  <a:sym typeface="WeibeiTC-Bold"/>
                </a:defRPr>
              </a:lvl1pPr>
            </a:lstStyle>
            <a:p>
              <a:pPr/>
              <a:r>
                <a:t>炒飯炒麵</a:t>
              </a:r>
            </a:p>
          </p:txBody>
        </p:sp>
      </p:grpSp>
      <p:grpSp>
        <p:nvGrpSpPr>
          <p:cNvPr id="220" name="群組"/>
          <p:cNvGrpSpPr/>
          <p:nvPr/>
        </p:nvGrpSpPr>
        <p:grpSpPr>
          <a:xfrm>
            <a:off x="8331482" y="1725010"/>
            <a:ext cx="1437680" cy="598668"/>
            <a:chOff x="0" y="0"/>
            <a:chExt cx="1437679" cy="598666"/>
          </a:xfrm>
        </p:grpSpPr>
        <p:pic>
          <p:nvPicPr>
            <p:cNvPr id="218" name="图片212.png" descr="图片212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-1"/>
              <a:ext cx="1437680" cy="5986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19" name="鹹酥雞"/>
            <p:cNvSpPr txBox="1"/>
            <p:nvPr/>
          </p:nvSpPr>
          <p:spPr>
            <a:xfrm>
              <a:off x="163570" y="50492"/>
              <a:ext cx="1110538" cy="5105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400">
                  <a:latin typeface="WeibeiTC-Bold"/>
                  <a:ea typeface="WeibeiTC-Bold"/>
                  <a:cs typeface="WeibeiTC-Bold"/>
                  <a:sym typeface="WeibeiTC-Bold"/>
                </a:defRPr>
              </a:lvl1pPr>
            </a:lstStyle>
            <a:p>
              <a:pPr/>
              <a:r>
                <a:t>鹹酥雞</a:t>
              </a:r>
            </a:p>
          </p:txBody>
        </p:sp>
      </p:grpSp>
      <p:pic>
        <p:nvPicPr>
          <p:cNvPr id="221" name="图片19.png" descr="图片1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15654" y="2310797"/>
            <a:ext cx="179390" cy="40322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22" name="图片19.png" descr="图片1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80942" y="2310797"/>
            <a:ext cx="179389" cy="403225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25" name="群組"/>
          <p:cNvGrpSpPr/>
          <p:nvPr/>
        </p:nvGrpSpPr>
        <p:grpSpPr>
          <a:xfrm>
            <a:off x="2515303" y="2859618"/>
            <a:ext cx="1437680" cy="598668"/>
            <a:chOff x="0" y="0"/>
            <a:chExt cx="1437679" cy="598666"/>
          </a:xfrm>
        </p:grpSpPr>
        <p:pic>
          <p:nvPicPr>
            <p:cNvPr id="223" name="图片212.png" descr="图片212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-1"/>
              <a:ext cx="1437680" cy="5986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24" name="簡介"/>
            <p:cNvSpPr txBox="1"/>
            <p:nvPr/>
          </p:nvSpPr>
          <p:spPr>
            <a:xfrm>
              <a:off x="351429" y="50492"/>
              <a:ext cx="710604" cy="5105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400">
                  <a:latin typeface="WeibeiTC-Bold"/>
                  <a:ea typeface="WeibeiTC-Bold"/>
                  <a:cs typeface="WeibeiTC-Bold"/>
                  <a:sym typeface="WeibeiTC-Bold"/>
                </a:defRPr>
              </a:lvl1pPr>
            </a:lstStyle>
            <a:p>
              <a:pPr/>
              <a:r>
                <a:t>簡介</a:t>
              </a:r>
            </a:p>
          </p:txBody>
        </p:sp>
      </p:grpSp>
      <p:grpSp>
        <p:nvGrpSpPr>
          <p:cNvPr id="228" name="群組"/>
          <p:cNvGrpSpPr/>
          <p:nvPr/>
        </p:nvGrpSpPr>
        <p:grpSpPr>
          <a:xfrm>
            <a:off x="5580588" y="2779766"/>
            <a:ext cx="1437680" cy="598668"/>
            <a:chOff x="0" y="0"/>
            <a:chExt cx="1437679" cy="598666"/>
          </a:xfrm>
        </p:grpSpPr>
        <p:pic>
          <p:nvPicPr>
            <p:cNvPr id="226" name="图片212.png" descr="图片212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-1"/>
              <a:ext cx="1437680" cy="5986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27" name="簡介"/>
            <p:cNvSpPr txBox="1"/>
            <p:nvPr/>
          </p:nvSpPr>
          <p:spPr>
            <a:xfrm>
              <a:off x="351429" y="50492"/>
              <a:ext cx="710604" cy="5105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400">
                  <a:latin typeface="WeibeiTC-Bold"/>
                  <a:ea typeface="WeibeiTC-Bold"/>
                  <a:cs typeface="WeibeiTC-Bold"/>
                  <a:sym typeface="WeibeiTC-Bold"/>
                </a:defRPr>
              </a:lvl1pPr>
            </a:lstStyle>
            <a:p>
              <a:pPr/>
              <a:r>
                <a:t>簡介</a:t>
              </a:r>
            </a:p>
          </p:txBody>
        </p:sp>
      </p:grpSp>
      <p:grpSp>
        <p:nvGrpSpPr>
          <p:cNvPr id="231" name="群組"/>
          <p:cNvGrpSpPr/>
          <p:nvPr/>
        </p:nvGrpSpPr>
        <p:grpSpPr>
          <a:xfrm>
            <a:off x="8682022" y="2763618"/>
            <a:ext cx="1437680" cy="598668"/>
            <a:chOff x="0" y="0"/>
            <a:chExt cx="1437679" cy="598666"/>
          </a:xfrm>
        </p:grpSpPr>
        <p:pic>
          <p:nvPicPr>
            <p:cNvPr id="229" name="图片212.png" descr="图片212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-1"/>
              <a:ext cx="1437680" cy="5986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30" name="簡介"/>
            <p:cNvSpPr txBox="1"/>
            <p:nvPr/>
          </p:nvSpPr>
          <p:spPr>
            <a:xfrm>
              <a:off x="351429" y="50492"/>
              <a:ext cx="710604" cy="5105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400">
                  <a:latin typeface="WeibeiTC-Bold"/>
                  <a:ea typeface="WeibeiTC-Bold"/>
                  <a:cs typeface="WeibeiTC-Bold"/>
                  <a:sym typeface="WeibeiTC-Bold"/>
                </a:defRPr>
              </a:lvl1pPr>
            </a:lstStyle>
            <a:p>
              <a:pPr/>
              <a:r>
                <a:t>簡介</a:t>
              </a:r>
            </a:p>
          </p:txBody>
        </p:sp>
      </p:grpSp>
      <p:grpSp>
        <p:nvGrpSpPr>
          <p:cNvPr id="234" name="群組"/>
          <p:cNvGrpSpPr/>
          <p:nvPr/>
        </p:nvGrpSpPr>
        <p:grpSpPr>
          <a:xfrm>
            <a:off x="2515303" y="3802227"/>
            <a:ext cx="1437680" cy="598668"/>
            <a:chOff x="0" y="0"/>
            <a:chExt cx="1437679" cy="598666"/>
          </a:xfrm>
        </p:grpSpPr>
        <p:pic>
          <p:nvPicPr>
            <p:cNvPr id="232" name="图片212.png" descr="图片212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-1"/>
              <a:ext cx="1437680" cy="5986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33" name="菜單"/>
            <p:cNvSpPr txBox="1"/>
            <p:nvPr/>
          </p:nvSpPr>
          <p:spPr>
            <a:xfrm>
              <a:off x="351429" y="50492"/>
              <a:ext cx="710604" cy="5105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400">
                  <a:latin typeface="WeibeiTC-Bold"/>
                  <a:ea typeface="WeibeiTC-Bold"/>
                  <a:cs typeface="WeibeiTC-Bold"/>
                  <a:sym typeface="WeibeiTC-Bold"/>
                </a:defRPr>
              </a:lvl1pPr>
            </a:lstStyle>
            <a:p>
              <a:pPr/>
              <a:r>
                <a:t>菜單</a:t>
              </a:r>
            </a:p>
          </p:txBody>
        </p:sp>
      </p:grpSp>
      <p:grpSp>
        <p:nvGrpSpPr>
          <p:cNvPr id="237" name="群組"/>
          <p:cNvGrpSpPr/>
          <p:nvPr/>
        </p:nvGrpSpPr>
        <p:grpSpPr>
          <a:xfrm>
            <a:off x="5580588" y="3813826"/>
            <a:ext cx="1437680" cy="598668"/>
            <a:chOff x="0" y="0"/>
            <a:chExt cx="1437679" cy="598666"/>
          </a:xfrm>
        </p:grpSpPr>
        <p:pic>
          <p:nvPicPr>
            <p:cNvPr id="235" name="图片212.png" descr="图片212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-1"/>
              <a:ext cx="1437680" cy="5986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36" name="菜單"/>
            <p:cNvSpPr txBox="1"/>
            <p:nvPr/>
          </p:nvSpPr>
          <p:spPr>
            <a:xfrm>
              <a:off x="351429" y="50492"/>
              <a:ext cx="710604" cy="5105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400">
                  <a:latin typeface="WeibeiTC-Bold"/>
                  <a:ea typeface="WeibeiTC-Bold"/>
                  <a:cs typeface="WeibeiTC-Bold"/>
                  <a:sym typeface="WeibeiTC-Bold"/>
                </a:defRPr>
              </a:lvl1pPr>
            </a:lstStyle>
            <a:p>
              <a:pPr/>
              <a:r>
                <a:t>菜單</a:t>
              </a:r>
            </a:p>
          </p:txBody>
        </p:sp>
      </p:grpSp>
      <p:grpSp>
        <p:nvGrpSpPr>
          <p:cNvPr id="240" name="群組"/>
          <p:cNvGrpSpPr/>
          <p:nvPr/>
        </p:nvGrpSpPr>
        <p:grpSpPr>
          <a:xfrm>
            <a:off x="8682022" y="3802227"/>
            <a:ext cx="1437680" cy="598668"/>
            <a:chOff x="0" y="0"/>
            <a:chExt cx="1437679" cy="598666"/>
          </a:xfrm>
        </p:grpSpPr>
        <p:pic>
          <p:nvPicPr>
            <p:cNvPr id="238" name="图片212.png" descr="图片212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-1"/>
              <a:ext cx="1437680" cy="5986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39" name="菜單"/>
            <p:cNvSpPr txBox="1"/>
            <p:nvPr/>
          </p:nvSpPr>
          <p:spPr>
            <a:xfrm>
              <a:off x="351429" y="50492"/>
              <a:ext cx="710604" cy="5105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400">
                  <a:latin typeface="WeibeiTC-Bold"/>
                  <a:ea typeface="WeibeiTC-Bold"/>
                  <a:cs typeface="WeibeiTC-Bold"/>
                  <a:sym typeface="WeibeiTC-Bold"/>
                </a:defRPr>
              </a:lvl1pPr>
            </a:lstStyle>
            <a:p>
              <a:pPr/>
              <a:r>
                <a:t>菜單</a:t>
              </a:r>
            </a:p>
          </p:txBody>
        </p:sp>
      </p:grpSp>
      <p:grpSp>
        <p:nvGrpSpPr>
          <p:cNvPr id="243" name="群組"/>
          <p:cNvGrpSpPr/>
          <p:nvPr/>
        </p:nvGrpSpPr>
        <p:grpSpPr>
          <a:xfrm>
            <a:off x="2515303" y="4880804"/>
            <a:ext cx="1437680" cy="598668"/>
            <a:chOff x="0" y="0"/>
            <a:chExt cx="1437679" cy="598666"/>
          </a:xfrm>
        </p:grpSpPr>
        <p:pic>
          <p:nvPicPr>
            <p:cNvPr id="241" name="图片212.png" descr="图片212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-1"/>
              <a:ext cx="1437680" cy="5986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42" name="回饋"/>
            <p:cNvSpPr txBox="1"/>
            <p:nvPr/>
          </p:nvSpPr>
          <p:spPr>
            <a:xfrm>
              <a:off x="351429" y="50492"/>
              <a:ext cx="710604" cy="5105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400">
                  <a:latin typeface="WeibeiTC-Bold"/>
                  <a:ea typeface="WeibeiTC-Bold"/>
                  <a:cs typeface="WeibeiTC-Bold"/>
                  <a:sym typeface="WeibeiTC-Bold"/>
                </a:defRPr>
              </a:lvl1pPr>
            </a:lstStyle>
            <a:p>
              <a:pPr/>
              <a:r>
                <a:t>回饋</a:t>
              </a:r>
            </a:p>
          </p:txBody>
        </p:sp>
      </p:grpSp>
      <p:grpSp>
        <p:nvGrpSpPr>
          <p:cNvPr id="246" name="群組"/>
          <p:cNvGrpSpPr/>
          <p:nvPr/>
        </p:nvGrpSpPr>
        <p:grpSpPr>
          <a:xfrm>
            <a:off x="5580588" y="4847887"/>
            <a:ext cx="1437680" cy="598668"/>
            <a:chOff x="0" y="0"/>
            <a:chExt cx="1437679" cy="598666"/>
          </a:xfrm>
        </p:grpSpPr>
        <p:pic>
          <p:nvPicPr>
            <p:cNvPr id="244" name="图片212.png" descr="图片212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-1"/>
              <a:ext cx="1437680" cy="5986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45" name="回饋"/>
            <p:cNvSpPr txBox="1"/>
            <p:nvPr/>
          </p:nvSpPr>
          <p:spPr>
            <a:xfrm>
              <a:off x="351429" y="50492"/>
              <a:ext cx="710604" cy="5105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400">
                  <a:latin typeface="WeibeiTC-Bold"/>
                  <a:ea typeface="WeibeiTC-Bold"/>
                  <a:cs typeface="WeibeiTC-Bold"/>
                  <a:sym typeface="WeibeiTC-Bold"/>
                </a:defRPr>
              </a:lvl1pPr>
            </a:lstStyle>
            <a:p>
              <a:pPr/>
              <a:r>
                <a:t>回饋</a:t>
              </a:r>
            </a:p>
          </p:txBody>
        </p:sp>
      </p:grpSp>
      <p:grpSp>
        <p:nvGrpSpPr>
          <p:cNvPr id="249" name="群組"/>
          <p:cNvGrpSpPr/>
          <p:nvPr/>
        </p:nvGrpSpPr>
        <p:grpSpPr>
          <a:xfrm>
            <a:off x="8682022" y="4840837"/>
            <a:ext cx="1437680" cy="598668"/>
            <a:chOff x="0" y="0"/>
            <a:chExt cx="1437679" cy="598666"/>
          </a:xfrm>
        </p:grpSpPr>
        <p:pic>
          <p:nvPicPr>
            <p:cNvPr id="247" name="图片212.png" descr="图片212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-1"/>
              <a:ext cx="1437680" cy="5986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48" name="回饋"/>
            <p:cNvSpPr txBox="1"/>
            <p:nvPr/>
          </p:nvSpPr>
          <p:spPr>
            <a:xfrm>
              <a:off x="351429" y="50492"/>
              <a:ext cx="710604" cy="5105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400">
                  <a:latin typeface="WeibeiTC-Bold"/>
                  <a:ea typeface="WeibeiTC-Bold"/>
                  <a:cs typeface="WeibeiTC-Bold"/>
                  <a:sym typeface="WeibeiTC-Bold"/>
                </a:defRPr>
              </a:lvl1pPr>
            </a:lstStyle>
            <a:p>
              <a:pPr/>
              <a:r>
                <a:t>回饋</a:t>
              </a:r>
            </a:p>
          </p:txBody>
        </p:sp>
      </p:grpSp>
      <p:pic>
        <p:nvPicPr>
          <p:cNvPr id="250" name="图片19.png" descr="图片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11960" y="3079045"/>
            <a:ext cx="606160" cy="15981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</p:spPr>
      </p:pic>
      <p:pic>
        <p:nvPicPr>
          <p:cNvPr id="251" name="图片19.png" descr="图片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11960" y="4021656"/>
            <a:ext cx="606160" cy="15981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</p:spPr>
      </p:pic>
      <p:pic>
        <p:nvPicPr>
          <p:cNvPr id="252" name="图片19.png" descr="图片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11960" y="5100232"/>
            <a:ext cx="606160" cy="15981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</p:spPr>
      </p:pic>
      <p:pic>
        <p:nvPicPr>
          <p:cNvPr id="253" name="图片19.png" descr="图片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66425" y="2999195"/>
            <a:ext cx="606160" cy="15981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</p:spPr>
      </p:pic>
      <p:pic>
        <p:nvPicPr>
          <p:cNvPr id="254" name="图片19.png" descr="图片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66425" y="4021656"/>
            <a:ext cx="606160" cy="15981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</p:spPr>
      </p:pic>
      <p:pic>
        <p:nvPicPr>
          <p:cNvPr id="255" name="图片19.png" descr="图片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66425" y="5100232"/>
            <a:ext cx="606160" cy="15981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</p:spPr>
      </p:pic>
      <p:pic>
        <p:nvPicPr>
          <p:cNvPr id="256" name="图片19.png" descr="图片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89985" y="2983046"/>
            <a:ext cx="606161" cy="15981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</p:spPr>
      </p:pic>
      <p:pic>
        <p:nvPicPr>
          <p:cNvPr id="257" name="图片19.png" descr="图片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89985" y="4021656"/>
            <a:ext cx="606161" cy="15981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</p:spPr>
      </p:pic>
      <p:pic>
        <p:nvPicPr>
          <p:cNvPr id="258" name="图片19.png" descr="图片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070661" y="5100232"/>
            <a:ext cx="606160" cy="15981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</p:spPr>
      </p:pic>
      <p:sp>
        <p:nvSpPr>
          <p:cNvPr id="259" name="以簡易地圖方式呈現"/>
          <p:cNvSpPr txBox="1"/>
          <p:nvPr/>
        </p:nvSpPr>
        <p:spPr>
          <a:xfrm>
            <a:off x="7140339" y="774550"/>
            <a:ext cx="2390139" cy="447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r">
              <a:defRPr sz="2000">
                <a:solidFill>
                  <a:srgbClr val="CC0000"/>
                </a:solidFill>
                <a:latin typeface="WeibeiTC-Bold"/>
                <a:ea typeface="WeibeiTC-Bold"/>
                <a:cs typeface="WeibeiTC-Bold"/>
                <a:sym typeface="WeibeiTC-Bold"/>
              </a:defRPr>
            </a:lvl1pPr>
          </a:lstStyle>
          <a:p>
            <a:pPr/>
            <a:r>
              <a:t>以簡易地圖方式呈現</a:t>
            </a:r>
          </a:p>
        </p:txBody>
      </p:sp>
      <p:grpSp>
        <p:nvGrpSpPr>
          <p:cNvPr id="263" name="群組"/>
          <p:cNvGrpSpPr/>
          <p:nvPr/>
        </p:nvGrpSpPr>
        <p:grpSpPr>
          <a:xfrm>
            <a:off x="11046228" y="3863305"/>
            <a:ext cx="884240" cy="3040066"/>
            <a:chOff x="0" y="-1"/>
            <a:chExt cx="884238" cy="3040065"/>
          </a:xfrm>
        </p:grpSpPr>
        <p:pic>
          <p:nvPicPr>
            <p:cNvPr id="260" name="图片22.png" descr="图片22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-2"/>
              <a:ext cx="884239" cy="264995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61" name="图片23.png" descr="图片23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167373" y="245561"/>
              <a:ext cx="549492" cy="23753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2" name="求高分通過"/>
            <p:cNvSpPr txBox="1"/>
            <p:nvPr/>
          </p:nvSpPr>
          <p:spPr>
            <a:xfrm rot="5400000">
              <a:off x="-839787" y="1502888"/>
              <a:ext cx="2563816" cy="5105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400">
                  <a:solidFill>
                    <a:srgbClr val="C00000"/>
                  </a:solidFill>
                  <a:latin typeface="WeibeiTC-Bold"/>
                  <a:ea typeface="WeibeiTC-Bold"/>
                  <a:cs typeface="WeibeiTC-Bold"/>
                  <a:sym typeface="WeibeiTC-Bold"/>
                </a:defRPr>
              </a:lvl1pPr>
            </a:lstStyle>
            <a:p>
              <a:pPr/>
              <a:r>
                <a:t>求高分通過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開發規劃—時間進度"/>
          <p:cNvSpPr txBox="1"/>
          <p:nvPr/>
        </p:nvSpPr>
        <p:spPr>
          <a:xfrm>
            <a:off x="1487487" y="260349"/>
            <a:ext cx="6301739" cy="136143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7200">
                <a:latin typeface="WeibeiTC-Bold"/>
                <a:ea typeface="WeibeiTC-Bold"/>
                <a:cs typeface="WeibeiTC-Bold"/>
                <a:sym typeface="WeibeiTC-Bold"/>
              </a:defRPr>
            </a:pPr>
            <a:r>
              <a:t>開發規劃</a:t>
            </a:r>
            <a:r>
              <a:rPr sz="4000">
                <a:solidFill>
                  <a:srgbClr val="CC0000"/>
                </a:solidFill>
              </a:rPr>
              <a:t>—時間進度</a:t>
            </a:r>
          </a:p>
        </p:txBody>
      </p:sp>
      <p:pic>
        <p:nvPicPr>
          <p:cNvPr id="266" name="图片19.png" descr="图片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5562" y="3949700"/>
            <a:ext cx="8680451" cy="42068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69" name="群組"/>
          <p:cNvGrpSpPr/>
          <p:nvPr/>
        </p:nvGrpSpPr>
        <p:grpSpPr>
          <a:xfrm>
            <a:off x="777935" y="2653773"/>
            <a:ext cx="1879461" cy="1065540"/>
            <a:chOff x="0" y="0"/>
            <a:chExt cx="1879459" cy="1065539"/>
          </a:xfrm>
        </p:grpSpPr>
        <p:pic>
          <p:nvPicPr>
            <p:cNvPr id="267" name="图片212.png" descr="图片212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620463" cy="82321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8" name="《選定主題》"/>
            <p:cNvSpPr txBox="1"/>
            <p:nvPr/>
          </p:nvSpPr>
          <p:spPr>
            <a:xfrm>
              <a:off x="11860" y="161301"/>
              <a:ext cx="1867600" cy="9042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>
              <a:outerShdw sx="100000" sy="100000" kx="0" ky="0" algn="b" rotWithShape="0" blurRad="63500" dist="38100" dir="0">
                <a:srgbClr val="000000">
                  <a:alpha val="38999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/>
            <a:p>
              <a:pPr>
                <a:defRPr sz="2000">
                  <a:solidFill>
                    <a:srgbClr val="CC0000"/>
                  </a:solidFill>
                  <a:latin typeface="WeibeiTC-Bold"/>
                  <a:ea typeface="WeibeiTC-Bold"/>
                  <a:cs typeface="WeibeiTC-Bold"/>
                  <a:sym typeface="WeibeiTC-Bold"/>
                </a:defRPr>
              </a:pPr>
              <a:r>
                <a:t>《選定主題》 </a:t>
              </a:r>
            </a:p>
            <a:p>
              <a:pPr>
                <a:defRPr sz="800">
                  <a:latin typeface="微软雅黑"/>
                  <a:ea typeface="微软雅黑"/>
                  <a:cs typeface="微软雅黑"/>
                  <a:sym typeface="微软雅黑"/>
                </a:defRPr>
              </a:pPr>
            </a:p>
            <a:p>
              <a:pPr>
                <a:defRPr sz="1100">
                  <a:latin typeface="微软雅黑"/>
                  <a:ea typeface="微软雅黑"/>
                  <a:cs typeface="微软雅黑"/>
                  <a:sym typeface="微软雅黑"/>
                </a:defRPr>
              </a:pPr>
            </a:p>
          </p:txBody>
        </p:sp>
      </p:grpSp>
      <p:pic>
        <p:nvPicPr>
          <p:cNvPr id="270" name="图片212.png" descr="图片21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000375" y="4665662"/>
            <a:ext cx="4103688" cy="1427164"/>
          </a:xfrm>
          <a:prstGeom prst="rect">
            <a:avLst/>
          </a:prstGeom>
          <a:ln w="12700">
            <a:miter lim="400000"/>
          </a:ln>
        </p:spPr>
      </p:pic>
      <p:pic>
        <p:nvPicPr>
          <p:cNvPr id="271" name="图片212.png" descr="图片21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39818" y="1598687"/>
            <a:ext cx="4510689" cy="1878303"/>
          </a:xfrm>
          <a:prstGeom prst="rect">
            <a:avLst/>
          </a:prstGeom>
          <a:ln w="12700">
            <a:miter lim="400000"/>
          </a:ln>
        </p:spPr>
      </p:pic>
      <p:sp>
        <p:nvSpPr>
          <p:cNvPr id="272" name="圓形"/>
          <p:cNvSpPr/>
          <p:nvPr/>
        </p:nvSpPr>
        <p:spPr>
          <a:xfrm>
            <a:off x="1631950" y="4076700"/>
            <a:ext cx="141288" cy="141288"/>
          </a:xfrm>
          <a:prstGeom prst="ellipse">
            <a:avLst/>
          </a:prstGeom>
          <a:solidFill>
            <a:srgbClr val="CC0000"/>
          </a:solidFill>
          <a:ln w="38100">
            <a:solidFill>
              <a:srgbClr val="FFFFFF"/>
            </a:solidFill>
          </a:ln>
          <a:effectLst>
            <a:outerShdw sx="100000" sy="100000" kx="0" ky="0" algn="b" rotWithShape="0" blurRad="63500" dist="20000" dir="5400000">
              <a:srgbClr val="000000">
                <a:alpha val="36999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273" name="圓形"/>
          <p:cNvSpPr/>
          <p:nvPr/>
        </p:nvSpPr>
        <p:spPr>
          <a:xfrm>
            <a:off x="3794905" y="4150042"/>
            <a:ext cx="141289" cy="141289"/>
          </a:xfrm>
          <a:prstGeom prst="ellipse">
            <a:avLst/>
          </a:prstGeom>
          <a:solidFill>
            <a:srgbClr val="CC0000"/>
          </a:solidFill>
          <a:ln w="38100">
            <a:solidFill>
              <a:srgbClr val="FFFFFF"/>
            </a:solidFill>
          </a:ln>
          <a:effectLst>
            <a:outerShdw sx="100000" sy="100000" kx="0" ky="0" algn="b" rotWithShape="0" blurRad="63500" dist="20000" dir="5400000">
              <a:srgbClr val="000000">
                <a:alpha val="36999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274" name="圓形"/>
          <p:cNvSpPr/>
          <p:nvPr/>
        </p:nvSpPr>
        <p:spPr>
          <a:xfrm>
            <a:off x="7743825" y="4076700"/>
            <a:ext cx="141288" cy="141288"/>
          </a:xfrm>
          <a:prstGeom prst="ellipse">
            <a:avLst/>
          </a:prstGeom>
          <a:solidFill>
            <a:srgbClr val="CC0000"/>
          </a:solidFill>
          <a:ln w="38100">
            <a:solidFill>
              <a:srgbClr val="FFFFFF"/>
            </a:solidFill>
          </a:ln>
          <a:effectLst>
            <a:outerShdw sx="100000" sy="100000" kx="0" ky="0" algn="b" rotWithShape="0" blurRad="63500" dist="20000" dir="5400000">
              <a:srgbClr val="000000">
                <a:alpha val="36999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275" name="2018.04.27"/>
          <p:cNvSpPr txBox="1"/>
          <p:nvPr/>
        </p:nvSpPr>
        <p:spPr>
          <a:xfrm>
            <a:off x="1343025" y="4292600"/>
            <a:ext cx="936625" cy="2438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1100">
                <a:solidFill>
                  <a:srgbClr val="CC0000"/>
                </a:solidFill>
                <a:effectLst>
                  <a:outerShdw sx="100000" sy="100000" kx="0" ky="0" algn="b" rotWithShape="0" blurRad="12700" dist="25400" dir="2700000">
                    <a:srgbClr val="DDDDDD"/>
                  </a:outerShdw>
                </a:effectLst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/>
            <a:r>
              <a:t>2018.04.27</a:t>
            </a:r>
          </a:p>
        </p:txBody>
      </p:sp>
      <p:sp>
        <p:nvSpPr>
          <p:cNvPr id="276" name="2018.05.14"/>
          <p:cNvSpPr txBox="1"/>
          <p:nvPr/>
        </p:nvSpPr>
        <p:spPr>
          <a:xfrm>
            <a:off x="3578995" y="4331861"/>
            <a:ext cx="935039" cy="243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1100">
                <a:solidFill>
                  <a:srgbClr val="CC0000"/>
                </a:solidFill>
                <a:effectLst>
                  <a:outerShdw sx="100000" sy="100000" kx="0" ky="0" algn="b" rotWithShape="0" blurRad="12700" dist="25400" dir="2700000">
                    <a:srgbClr val="DDDDDD"/>
                  </a:outerShdw>
                </a:effectLst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/>
            <a:r>
              <a:t>2018.05.14</a:t>
            </a:r>
          </a:p>
        </p:txBody>
      </p:sp>
      <p:sp>
        <p:nvSpPr>
          <p:cNvPr id="277" name="2018.05.28"/>
          <p:cNvSpPr txBox="1"/>
          <p:nvPr/>
        </p:nvSpPr>
        <p:spPr>
          <a:xfrm>
            <a:off x="5197475" y="4221162"/>
            <a:ext cx="936625" cy="243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1100">
                <a:solidFill>
                  <a:srgbClr val="CC0000"/>
                </a:solidFill>
                <a:effectLst>
                  <a:outerShdw sx="100000" sy="100000" kx="0" ky="0" algn="b" rotWithShape="0" blurRad="12700" dist="25400" dir="2700000">
                    <a:srgbClr val="DDDDDD"/>
                  </a:outerShdw>
                </a:effectLst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/>
            <a:r>
              <a:t>2018.05.28</a:t>
            </a:r>
          </a:p>
        </p:txBody>
      </p:sp>
      <p:sp>
        <p:nvSpPr>
          <p:cNvPr id="278" name="02.16"/>
          <p:cNvSpPr txBox="1"/>
          <p:nvPr/>
        </p:nvSpPr>
        <p:spPr>
          <a:xfrm>
            <a:off x="7502525" y="4331861"/>
            <a:ext cx="936625" cy="243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 sz="1100">
                <a:solidFill>
                  <a:srgbClr val="CC0000"/>
                </a:solidFill>
                <a:effectLst>
                  <a:outerShdw sx="100000" sy="100000" kx="0" ky="0" algn="b" rotWithShape="0" blurRad="12700" dist="25400" dir="2700000">
                    <a:srgbClr val="DDDDDD"/>
                  </a:outerShdw>
                </a:effectLst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/>
            <a:r>
              <a:t>02.16</a:t>
            </a:r>
          </a:p>
        </p:txBody>
      </p:sp>
      <p:sp>
        <p:nvSpPr>
          <p:cNvPr id="279" name="形狀"/>
          <p:cNvSpPr/>
          <p:nvPr/>
        </p:nvSpPr>
        <p:spPr>
          <a:xfrm>
            <a:off x="6084265" y="4014730"/>
            <a:ext cx="259936" cy="2905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8250"/>
                </a:moveTo>
                <a:lnTo>
                  <a:pt x="8251" y="8250"/>
                </a:lnTo>
                <a:lnTo>
                  <a:pt x="10800" y="0"/>
                </a:lnTo>
                <a:lnTo>
                  <a:pt x="13349" y="8250"/>
                </a:lnTo>
                <a:lnTo>
                  <a:pt x="21600" y="8250"/>
                </a:lnTo>
                <a:lnTo>
                  <a:pt x="14925" y="13350"/>
                </a:lnTo>
                <a:lnTo>
                  <a:pt x="17475" y="21600"/>
                </a:lnTo>
                <a:lnTo>
                  <a:pt x="10800" y="16501"/>
                </a:lnTo>
                <a:lnTo>
                  <a:pt x="4125" y="21600"/>
                </a:lnTo>
                <a:lnTo>
                  <a:pt x="6675" y="13350"/>
                </a:lnTo>
                <a:lnTo>
                  <a:pt x="0" y="8250"/>
                </a:lnTo>
                <a:close/>
              </a:path>
            </a:pathLst>
          </a:custGeom>
          <a:solidFill>
            <a:srgbClr val="C00000"/>
          </a:solidFill>
          <a:ln w="25400">
            <a:solidFill>
              <a:srgbClr val="FFFFFF"/>
            </a:solidFill>
          </a:ln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280" name="線條"/>
          <p:cNvSpPr/>
          <p:nvPr/>
        </p:nvSpPr>
        <p:spPr>
          <a:xfrm>
            <a:off x="5583423" y="4247262"/>
            <a:ext cx="582037" cy="4064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31" h="21600" fill="norm" stroke="1" extrusionOk="0">
                <a:moveTo>
                  <a:pt x="21231" y="0"/>
                </a:moveTo>
                <a:cubicBezTo>
                  <a:pt x="20431" y="5677"/>
                  <a:pt x="21600" y="44"/>
                  <a:pt x="18479" y="5574"/>
                </a:cubicBezTo>
                <a:cubicBezTo>
                  <a:pt x="17610" y="7115"/>
                  <a:pt x="17215" y="8088"/>
                  <a:pt x="16120" y="9058"/>
                </a:cubicBezTo>
                <a:cubicBezTo>
                  <a:pt x="12780" y="12018"/>
                  <a:pt x="18277" y="4884"/>
                  <a:pt x="11795" y="12542"/>
                </a:cubicBezTo>
                <a:cubicBezTo>
                  <a:pt x="11402" y="13006"/>
                  <a:pt x="11048" y="13595"/>
                  <a:pt x="10616" y="13935"/>
                </a:cubicBezTo>
                <a:cubicBezTo>
                  <a:pt x="9858" y="14532"/>
                  <a:pt x="8257" y="15329"/>
                  <a:pt x="8257" y="15329"/>
                </a:cubicBezTo>
                <a:cubicBezTo>
                  <a:pt x="7995" y="16026"/>
                  <a:pt x="7871" y="16976"/>
                  <a:pt x="7470" y="17419"/>
                </a:cubicBezTo>
                <a:cubicBezTo>
                  <a:pt x="6615" y="18367"/>
                  <a:pt x="4601" y="18945"/>
                  <a:pt x="3539" y="19510"/>
                </a:cubicBezTo>
                <a:cubicBezTo>
                  <a:pt x="2745" y="19932"/>
                  <a:pt x="1966" y="20439"/>
                  <a:pt x="1180" y="20903"/>
                </a:cubicBezTo>
                <a:lnTo>
                  <a:pt x="0" y="21600"/>
                </a:lnTo>
              </a:path>
            </a:pathLst>
          </a:custGeom>
          <a:ln w="38100">
            <a:solidFill>
              <a:srgbClr val="000000"/>
            </a:solidFill>
            <a:tailEnd type="stealth"/>
          </a:ln>
          <a:effectLst>
            <a:outerShdw sx="100000" sy="100000" kx="0" ky="0" algn="b" rotWithShape="0" blurRad="0" dist="50800" dir="5400000">
              <a:srgbClr val="000000">
                <a:alpha val="70997"/>
              </a:srgbClr>
            </a:outerShdw>
          </a:effectLst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281" name="線條"/>
          <p:cNvSpPr/>
          <p:nvPr/>
        </p:nvSpPr>
        <p:spPr>
          <a:xfrm rot="18360000">
            <a:off x="1448750" y="3522969"/>
            <a:ext cx="586865" cy="3928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21103" y="320"/>
                  <a:pt x="20617" y="773"/>
                  <a:pt x="20110" y="960"/>
                </a:cubicBezTo>
                <a:cubicBezTo>
                  <a:pt x="18312" y="1622"/>
                  <a:pt x="19242" y="1300"/>
                  <a:pt x="17317" y="1920"/>
                </a:cubicBezTo>
                <a:cubicBezTo>
                  <a:pt x="17131" y="2080"/>
                  <a:pt x="16947" y="2261"/>
                  <a:pt x="16759" y="2400"/>
                </a:cubicBezTo>
                <a:cubicBezTo>
                  <a:pt x="16513" y="2581"/>
                  <a:pt x="16253" y="2648"/>
                  <a:pt x="16014" y="2880"/>
                </a:cubicBezTo>
                <a:cubicBezTo>
                  <a:pt x="15754" y="3131"/>
                  <a:pt x="15524" y="3558"/>
                  <a:pt x="15269" y="3840"/>
                </a:cubicBezTo>
                <a:cubicBezTo>
                  <a:pt x="14934" y="4210"/>
                  <a:pt x="14293" y="4613"/>
                  <a:pt x="13966" y="4800"/>
                </a:cubicBezTo>
                <a:cubicBezTo>
                  <a:pt x="13441" y="5101"/>
                  <a:pt x="12353" y="5491"/>
                  <a:pt x="11917" y="6240"/>
                </a:cubicBezTo>
                <a:cubicBezTo>
                  <a:pt x="10844" y="8085"/>
                  <a:pt x="11879" y="6488"/>
                  <a:pt x="10800" y="7680"/>
                </a:cubicBezTo>
                <a:cubicBezTo>
                  <a:pt x="10545" y="7962"/>
                  <a:pt x="10310" y="8358"/>
                  <a:pt x="10055" y="8640"/>
                </a:cubicBezTo>
                <a:cubicBezTo>
                  <a:pt x="9447" y="9312"/>
                  <a:pt x="9369" y="8943"/>
                  <a:pt x="8752" y="10080"/>
                </a:cubicBezTo>
                <a:cubicBezTo>
                  <a:pt x="8537" y="10475"/>
                  <a:pt x="8423" y="11190"/>
                  <a:pt x="8193" y="11520"/>
                </a:cubicBezTo>
                <a:cubicBezTo>
                  <a:pt x="7850" y="12011"/>
                  <a:pt x="7448" y="12160"/>
                  <a:pt x="7076" y="12480"/>
                </a:cubicBezTo>
                <a:cubicBezTo>
                  <a:pt x="6890" y="12640"/>
                  <a:pt x="6681" y="12679"/>
                  <a:pt x="6517" y="12960"/>
                </a:cubicBezTo>
                <a:cubicBezTo>
                  <a:pt x="6331" y="13280"/>
                  <a:pt x="6159" y="13662"/>
                  <a:pt x="5959" y="13920"/>
                </a:cubicBezTo>
                <a:cubicBezTo>
                  <a:pt x="5691" y="14264"/>
                  <a:pt x="4894" y="14726"/>
                  <a:pt x="4655" y="14880"/>
                </a:cubicBezTo>
                <a:cubicBezTo>
                  <a:pt x="4469" y="15200"/>
                  <a:pt x="4293" y="15564"/>
                  <a:pt x="4097" y="15840"/>
                </a:cubicBezTo>
                <a:cubicBezTo>
                  <a:pt x="3609" y="16525"/>
                  <a:pt x="3069" y="16966"/>
                  <a:pt x="2607" y="17760"/>
                </a:cubicBezTo>
                <a:cubicBezTo>
                  <a:pt x="2421" y="18080"/>
                  <a:pt x="2253" y="18486"/>
                  <a:pt x="2048" y="18720"/>
                </a:cubicBezTo>
                <a:cubicBezTo>
                  <a:pt x="886" y="20052"/>
                  <a:pt x="1163" y="19011"/>
                  <a:pt x="372" y="20640"/>
                </a:cubicBezTo>
                <a:cubicBezTo>
                  <a:pt x="235" y="20923"/>
                  <a:pt x="124" y="21280"/>
                  <a:pt x="0" y="21600"/>
                </a:cubicBezTo>
              </a:path>
            </a:pathLst>
          </a:custGeom>
          <a:ln w="38100">
            <a:solidFill>
              <a:srgbClr val="000000"/>
            </a:solidFill>
            <a:headEnd type="stealth"/>
          </a:ln>
          <a:effectLst>
            <a:outerShdw sx="100000" sy="100000" kx="0" ky="0" algn="b" rotWithShape="0" blurRad="0" dist="50800" dir="5400000">
              <a:srgbClr val="000000">
                <a:alpha val="67997"/>
              </a:srgbClr>
            </a:outerShdw>
          </a:effectLst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282" name="線條"/>
          <p:cNvSpPr/>
          <p:nvPr/>
        </p:nvSpPr>
        <p:spPr>
          <a:xfrm flipH="1" rot="3415342">
            <a:off x="3152652" y="3433129"/>
            <a:ext cx="1025052" cy="2464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21103" y="320"/>
                  <a:pt x="20617" y="773"/>
                  <a:pt x="20110" y="960"/>
                </a:cubicBezTo>
                <a:cubicBezTo>
                  <a:pt x="18312" y="1622"/>
                  <a:pt x="19242" y="1300"/>
                  <a:pt x="17317" y="1920"/>
                </a:cubicBezTo>
                <a:cubicBezTo>
                  <a:pt x="17131" y="2080"/>
                  <a:pt x="16947" y="2261"/>
                  <a:pt x="16759" y="2400"/>
                </a:cubicBezTo>
                <a:cubicBezTo>
                  <a:pt x="16513" y="2581"/>
                  <a:pt x="16253" y="2648"/>
                  <a:pt x="16014" y="2880"/>
                </a:cubicBezTo>
                <a:cubicBezTo>
                  <a:pt x="15754" y="3131"/>
                  <a:pt x="15524" y="3558"/>
                  <a:pt x="15269" y="3840"/>
                </a:cubicBezTo>
                <a:cubicBezTo>
                  <a:pt x="14934" y="4210"/>
                  <a:pt x="14293" y="4613"/>
                  <a:pt x="13966" y="4800"/>
                </a:cubicBezTo>
                <a:cubicBezTo>
                  <a:pt x="13441" y="5101"/>
                  <a:pt x="12353" y="5491"/>
                  <a:pt x="11917" y="6240"/>
                </a:cubicBezTo>
                <a:cubicBezTo>
                  <a:pt x="10844" y="8085"/>
                  <a:pt x="11879" y="6488"/>
                  <a:pt x="10800" y="7680"/>
                </a:cubicBezTo>
                <a:cubicBezTo>
                  <a:pt x="10545" y="7962"/>
                  <a:pt x="10310" y="8358"/>
                  <a:pt x="10055" y="8640"/>
                </a:cubicBezTo>
                <a:cubicBezTo>
                  <a:pt x="9447" y="9312"/>
                  <a:pt x="9369" y="8943"/>
                  <a:pt x="8752" y="10080"/>
                </a:cubicBezTo>
                <a:cubicBezTo>
                  <a:pt x="8537" y="10475"/>
                  <a:pt x="8423" y="11190"/>
                  <a:pt x="8193" y="11520"/>
                </a:cubicBezTo>
                <a:cubicBezTo>
                  <a:pt x="7850" y="12011"/>
                  <a:pt x="7448" y="12160"/>
                  <a:pt x="7076" y="12480"/>
                </a:cubicBezTo>
                <a:cubicBezTo>
                  <a:pt x="6890" y="12640"/>
                  <a:pt x="6681" y="12679"/>
                  <a:pt x="6517" y="12960"/>
                </a:cubicBezTo>
                <a:cubicBezTo>
                  <a:pt x="6331" y="13280"/>
                  <a:pt x="6159" y="13662"/>
                  <a:pt x="5959" y="13920"/>
                </a:cubicBezTo>
                <a:cubicBezTo>
                  <a:pt x="5691" y="14264"/>
                  <a:pt x="4894" y="14726"/>
                  <a:pt x="4655" y="14880"/>
                </a:cubicBezTo>
                <a:cubicBezTo>
                  <a:pt x="4469" y="15200"/>
                  <a:pt x="4293" y="15564"/>
                  <a:pt x="4097" y="15840"/>
                </a:cubicBezTo>
                <a:cubicBezTo>
                  <a:pt x="3609" y="16525"/>
                  <a:pt x="3069" y="16966"/>
                  <a:pt x="2607" y="17760"/>
                </a:cubicBezTo>
                <a:cubicBezTo>
                  <a:pt x="2421" y="18080"/>
                  <a:pt x="2253" y="18486"/>
                  <a:pt x="2048" y="18720"/>
                </a:cubicBezTo>
                <a:cubicBezTo>
                  <a:pt x="886" y="20052"/>
                  <a:pt x="1163" y="19011"/>
                  <a:pt x="372" y="20640"/>
                </a:cubicBezTo>
                <a:cubicBezTo>
                  <a:pt x="235" y="20923"/>
                  <a:pt x="124" y="21280"/>
                  <a:pt x="0" y="21600"/>
                </a:cubicBezTo>
              </a:path>
            </a:pathLst>
          </a:custGeom>
          <a:ln w="38100">
            <a:solidFill>
              <a:srgbClr val="000000"/>
            </a:solidFill>
            <a:headEnd type="stealth"/>
          </a:ln>
          <a:effectLst>
            <a:outerShdw sx="100000" sy="100000" kx="0" ky="0" algn="b" rotWithShape="0" blurRad="0" dist="50800" dir="5400000">
              <a:srgbClr val="000000">
                <a:alpha val="67997"/>
              </a:srgbClr>
            </a:outerShdw>
          </a:effectLst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283" name="線條"/>
          <p:cNvSpPr/>
          <p:nvPr/>
        </p:nvSpPr>
        <p:spPr>
          <a:xfrm flipH="1">
            <a:off x="8734424" y="3396648"/>
            <a:ext cx="503239" cy="647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21103" y="320"/>
                  <a:pt x="20617" y="773"/>
                  <a:pt x="20110" y="960"/>
                </a:cubicBezTo>
                <a:cubicBezTo>
                  <a:pt x="18312" y="1622"/>
                  <a:pt x="19242" y="1300"/>
                  <a:pt x="17317" y="1920"/>
                </a:cubicBezTo>
                <a:cubicBezTo>
                  <a:pt x="17131" y="2080"/>
                  <a:pt x="16947" y="2261"/>
                  <a:pt x="16759" y="2400"/>
                </a:cubicBezTo>
                <a:cubicBezTo>
                  <a:pt x="16513" y="2581"/>
                  <a:pt x="16253" y="2648"/>
                  <a:pt x="16014" y="2880"/>
                </a:cubicBezTo>
                <a:cubicBezTo>
                  <a:pt x="15754" y="3131"/>
                  <a:pt x="15524" y="3558"/>
                  <a:pt x="15269" y="3840"/>
                </a:cubicBezTo>
                <a:cubicBezTo>
                  <a:pt x="14934" y="4210"/>
                  <a:pt x="14293" y="4613"/>
                  <a:pt x="13966" y="4800"/>
                </a:cubicBezTo>
                <a:cubicBezTo>
                  <a:pt x="13441" y="5101"/>
                  <a:pt x="12353" y="5491"/>
                  <a:pt x="11917" y="6240"/>
                </a:cubicBezTo>
                <a:cubicBezTo>
                  <a:pt x="10844" y="8085"/>
                  <a:pt x="11879" y="6488"/>
                  <a:pt x="10800" y="7680"/>
                </a:cubicBezTo>
                <a:cubicBezTo>
                  <a:pt x="10545" y="7962"/>
                  <a:pt x="10310" y="8358"/>
                  <a:pt x="10055" y="8640"/>
                </a:cubicBezTo>
                <a:cubicBezTo>
                  <a:pt x="9447" y="9312"/>
                  <a:pt x="9369" y="8943"/>
                  <a:pt x="8752" y="10080"/>
                </a:cubicBezTo>
                <a:cubicBezTo>
                  <a:pt x="8537" y="10475"/>
                  <a:pt x="8423" y="11190"/>
                  <a:pt x="8193" y="11520"/>
                </a:cubicBezTo>
                <a:cubicBezTo>
                  <a:pt x="7850" y="12011"/>
                  <a:pt x="7448" y="12160"/>
                  <a:pt x="7076" y="12480"/>
                </a:cubicBezTo>
                <a:cubicBezTo>
                  <a:pt x="6890" y="12640"/>
                  <a:pt x="6681" y="12679"/>
                  <a:pt x="6517" y="12960"/>
                </a:cubicBezTo>
                <a:cubicBezTo>
                  <a:pt x="6331" y="13280"/>
                  <a:pt x="6159" y="13662"/>
                  <a:pt x="5959" y="13920"/>
                </a:cubicBezTo>
                <a:cubicBezTo>
                  <a:pt x="5691" y="14264"/>
                  <a:pt x="4894" y="14726"/>
                  <a:pt x="4655" y="14880"/>
                </a:cubicBezTo>
                <a:cubicBezTo>
                  <a:pt x="4469" y="15200"/>
                  <a:pt x="4293" y="15564"/>
                  <a:pt x="4097" y="15840"/>
                </a:cubicBezTo>
                <a:cubicBezTo>
                  <a:pt x="3609" y="16525"/>
                  <a:pt x="3069" y="16966"/>
                  <a:pt x="2607" y="17760"/>
                </a:cubicBezTo>
                <a:cubicBezTo>
                  <a:pt x="2421" y="18080"/>
                  <a:pt x="2253" y="18486"/>
                  <a:pt x="2048" y="18720"/>
                </a:cubicBezTo>
                <a:cubicBezTo>
                  <a:pt x="886" y="20052"/>
                  <a:pt x="1163" y="19011"/>
                  <a:pt x="372" y="20640"/>
                </a:cubicBezTo>
                <a:cubicBezTo>
                  <a:pt x="235" y="20923"/>
                  <a:pt x="124" y="21280"/>
                  <a:pt x="0" y="21600"/>
                </a:cubicBezTo>
              </a:path>
            </a:pathLst>
          </a:custGeom>
          <a:ln w="38100">
            <a:solidFill>
              <a:srgbClr val="000000"/>
            </a:solidFill>
            <a:headEnd type="stealth"/>
          </a:ln>
          <a:effectLst>
            <a:outerShdw sx="100000" sy="100000" kx="0" ky="0" algn="b" rotWithShape="0" blurRad="0" dist="50800" dir="5400000">
              <a:srgbClr val="000000">
                <a:alpha val="67997"/>
              </a:srgbClr>
            </a:outerShdw>
          </a:effectLst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284" name="《完成後端》…"/>
          <p:cNvSpPr txBox="1"/>
          <p:nvPr/>
        </p:nvSpPr>
        <p:spPr>
          <a:xfrm>
            <a:off x="3359150" y="4779962"/>
            <a:ext cx="3457575" cy="95503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000">
                <a:solidFill>
                  <a:srgbClr val="CC0000"/>
                </a:solidFill>
                <a:latin typeface="汉仪神工体简"/>
                <a:ea typeface="汉仪神工体简"/>
                <a:cs typeface="汉仪神工体简"/>
                <a:sym typeface="汉仪神工体简"/>
              </a:defRPr>
            </a:pPr>
            <a:r>
              <a:t>《</a:t>
            </a:r>
            <a:r>
              <a:rPr>
                <a:latin typeface="WeibeiTC-Bold"/>
                <a:ea typeface="WeibeiTC-Bold"/>
                <a:cs typeface="WeibeiTC-Bold"/>
                <a:sym typeface="WeibeiTC-Bold"/>
              </a:rPr>
              <a:t>完成後端</a:t>
            </a:r>
            <a:r>
              <a:t>》 </a:t>
            </a:r>
          </a:p>
          <a:p>
            <a:pPr>
              <a:defRPr sz="800">
                <a:latin typeface="微软雅黑"/>
                <a:ea typeface="微软雅黑"/>
                <a:cs typeface="微软雅黑"/>
                <a:sym typeface="微软雅黑"/>
              </a:defRPr>
            </a:pPr>
          </a:p>
          <a:p>
            <a:pPr>
              <a:defRPr sz="8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                       </a:t>
            </a:r>
            <a:r>
              <a:rPr sz="1200">
                <a:latin typeface="WeibeiTC-Bold"/>
                <a:ea typeface="WeibeiTC-Bold"/>
                <a:cs typeface="WeibeiTC-Bold"/>
                <a:sym typeface="WeibeiTC-Bold"/>
              </a:rPr>
              <a:t>由李書卉完成</a:t>
            </a:r>
            <a:endParaRPr sz="1100"/>
          </a:p>
        </p:txBody>
      </p:sp>
      <p:sp>
        <p:nvSpPr>
          <p:cNvPr id="285" name="《美化功能及…"/>
          <p:cNvSpPr txBox="1"/>
          <p:nvPr/>
        </p:nvSpPr>
        <p:spPr>
          <a:xfrm>
            <a:off x="7050375" y="1760271"/>
            <a:ext cx="3455988" cy="80263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000">
                <a:solidFill>
                  <a:srgbClr val="CC0000"/>
                </a:solidFill>
                <a:latin typeface="WeibeiTC-Bold"/>
                <a:ea typeface="WeibeiTC-Bold"/>
                <a:cs typeface="WeibeiTC-Bold"/>
                <a:sym typeface="WeibeiTC-Bold"/>
              </a:defRPr>
            </a:pPr>
            <a:r>
              <a:t>《美化功能及</a:t>
            </a:r>
          </a:p>
          <a:p>
            <a:pPr>
              <a:defRPr sz="2000">
                <a:solidFill>
                  <a:srgbClr val="CC0000"/>
                </a:solidFill>
                <a:latin typeface="WeibeiTC-Bold"/>
                <a:ea typeface="WeibeiTC-Bold"/>
                <a:cs typeface="WeibeiTC-Bold"/>
                <a:sym typeface="WeibeiTC-Bold"/>
              </a:defRPr>
            </a:pPr>
            <a:r>
              <a:t>    介面最後檢查》</a:t>
            </a:r>
            <a:r>
              <a:rPr>
                <a:latin typeface="汉仪神工体简"/>
                <a:ea typeface="汉仪神工体简"/>
                <a:cs typeface="汉仪神工体简"/>
                <a:sym typeface="汉仪神工体简"/>
              </a:rPr>
              <a:t> </a:t>
            </a:r>
          </a:p>
        </p:txBody>
      </p:sp>
      <p:grpSp>
        <p:nvGrpSpPr>
          <p:cNvPr id="288" name="群組"/>
          <p:cNvGrpSpPr/>
          <p:nvPr/>
        </p:nvGrpSpPr>
        <p:grpSpPr>
          <a:xfrm>
            <a:off x="2743969" y="1987550"/>
            <a:ext cx="2605092" cy="1135485"/>
            <a:chOff x="0" y="0"/>
            <a:chExt cx="2605090" cy="1135484"/>
          </a:xfrm>
        </p:grpSpPr>
        <p:pic>
          <p:nvPicPr>
            <p:cNvPr id="286" name="图片212.png" descr="图片212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2235148" cy="113548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87" name="《完成頁面設計》"/>
            <p:cNvSpPr txBox="1"/>
            <p:nvPr/>
          </p:nvSpPr>
          <p:spPr>
            <a:xfrm>
              <a:off x="29059" y="222487"/>
              <a:ext cx="2576032" cy="9042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>
              <a:outerShdw sx="100000" sy="100000" kx="0" ky="0" algn="b" rotWithShape="0" blurRad="63500" dist="38100" dir="0">
                <a:srgbClr val="000000">
                  <a:alpha val="38999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/>
            <a:p>
              <a:pPr>
                <a:defRPr sz="2000">
                  <a:solidFill>
                    <a:srgbClr val="CC0000"/>
                  </a:solidFill>
                  <a:latin typeface="WeibeiTC-Bold"/>
                  <a:ea typeface="WeibeiTC-Bold"/>
                  <a:cs typeface="WeibeiTC-Bold"/>
                  <a:sym typeface="WeibeiTC-Bold"/>
                </a:defRPr>
              </a:pPr>
              <a:r>
                <a:t>《完成頁面設計》 </a:t>
              </a:r>
            </a:p>
            <a:p>
              <a:pPr>
                <a:defRPr sz="800">
                  <a:latin typeface="微软雅黑"/>
                  <a:ea typeface="微软雅黑"/>
                  <a:cs typeface="微软雅黑"/>
                  <a:sym typeface="微软雅黑"/>
                </a:defRPr>
              </a:pPr>
            </a:p>
            <a:p>
              <a:pPr>
                <a:defRPr sz="1100">
                  <a:latin typeface="微软雅黑"/>
                  <a:ea typeface="微软雅黑"/>
                  <a:cs typeface="微软雅黑"/>
                  <a:sym typeface="微软雅黑"/>
                </a:defRPr>
              </a:pPr>
            </a:p>
          </p:txBody>
        </p:sp>
      </p:grpSp>
      <p:sp>
        <p:nvSpPr>
          <p:cNvPr id="289" name="圓形"/>
          <p:cNvSpPr/>
          <p:nvPr/>
        </p:nvSpPr>
        <p:spPr>
          <a:xfrm>
            <a:off x="9099456" y="4089400"/>
            <a:ext cx="141291" cy="141288"/>
          </a:xfrm>
          <a:prstGeom prst="ellipse">
            <a:avLst/>
          </a:prstGeom>
          <a:solidFill>
            <a:srgbClr val="CC0000"/>
          </a:solidFill>
          <a:ln w="38100">
            <a:solidFill>
              <a:srgbClr val="FFFFFF"/>
            </a:solidFill>
          </a:ln>
          <a:effectLst>
            <a:outerShdw sx="100000" sy="100000" kx="0" ky="0" algn="b" rotWithShape="0" blurRad="63500" dist="20000" dir="5400000">
              <a:srgbClr val="000000">
                <a:alpha val="36999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290" name="線條"/>
          <p:cNvSpPr/>
          <p:nvPr/>
        </p:nvSpPr>
        <p:spPr>
          <a:xfrm>
            <a:off x="7832966" y="3309756"/>
            <a:ext cx="503239" cy="647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21103" y="320"/>
                  <a:pt x="20617" y="773"/>
                  <a:pt x="20110" y="960"/>
                </a:cubicBezTo>
                <a:cubicBezTo>
                  <a:pt x="18312" y="1622"/>
                  <a:pt x="19242" y="1300"/>
                  <a:pt x="17317" y="1920"/>
                </a:cubicBezTo>
                <a:cubicBezTo>
                  <a:pt x="17131" y="2080"/>
                  <a:pt x="16947" y="2261"/>
                  <a:pt x="16759" y="2400"/>
                </a:cubicBezTo>
                <a:cubicBezTo>
                  <a:pt x="16513" y="2581"/>
                  <a:pt x="16253" y="2648"/>
                  <a:pt x="16014" y="2880"/>
                </a:cubicBezTo>
                <a:cubicBezTo>
                  <a:pt x="15754" y="3131"/>
                  <a:pt x="15524" y="3558"/>
                  <a:pt x="15269" y="3840"/>
                </a:cubicBezTo>
                <a:cubicBezTo>
                  <a:pt x="14934" y="4210"/>
                  <a:pt x="14293" y="4613"/>
                  <a:pt x="13966" y="4800"/>
                </a:cubicBezTo>
                <a:cubicBezTo>
                  <a:pt x="13441" y="5101"/>
                  <a:pt x="12353" y="5491"/>
                  <a:pt x="11917" y="6240"/>
                </a:cubicBezTo>
                <a:cubicBezTo>
                  <a:pt x="10844" y="8085"/>
                  <a:pt x="11879" y="6488"/>
                  <a:pt x="10800" y="7680"/>
                </a:cubicBezTo>
                <a:cubicBezTo>
                  <a:pt x="10545" y="7962"/>
                  <a:pt x="10310" y="8358"/>
                  <a:pt x="10055" y="8640"/>
                </a:cubicBezTo>
                <a:cubicBezTo>
                  <a:pt x="9447" y="9312"/>
                  <a:pt x="9369" y="8943"/>
                  <a:pt x="8752" y="10080"/>
                </a:cubicBezTo>
                <a:cubicBezTo>
                  <a:pt x="8537" y="10475"/>
                  <a:pt x="8423" y="11190"/>
                  <a:pt x="8193" y="11520"/>
                </a:cubicBezTo>
                <a:cubicBezTo>
                  <a:pt x="7850" y="12011"/>
                  <a:pt x="7448" y="12160"/>
                  <a:pt x="7076" y="12480"/>
                </a:cubicBezTo>
                <a:cubicBezTo>
                  <a:pt x="6890" y="12640"/>
                  <a:pt x="6681" y="12679"/>
                  <a:pt x="6517" y="12960"/>
                </a:cubicBezTo>
                <a:cubicBezTo>
                  <a:pt x="6331" y="13280"/>
                  <a:pt x="6159" y="13662"/>
                  <a:pt x="5959" y="13920"/>
                </a:cubicBezTo>
                <a:cubicBezTo>
                  <a:pt x="5691" y="14264"/>
                  <a:pt x="4894" y="14726"/>
                  <a:pt x="4655" y="14880"/>
                </a:cubicBezTo>
                <a:cubicBezTo>
                  <a:pt x="4469" y="15200"/>
                  <a:pt x="4293" y="15564"/>
                  <a:pt x="4097" y="15840"/>
                </a:cubicBezTo>
                <a:cubicBezTo>
                  <a:pt x="3609" y="16525"/>
                  <a:pt x="3069" y="16966"/>
                  <a:pt x="2607" y="17760"/>
                </a:cubicBezTo>
                <a:cubicBezTo>
                  <a:pt x="2421" y="18080"/>
                  <a:pt x="2253" y="18486"/>
                  <a:pt x="2048" y="18720"/>
                </a:cubicBezTo>
                <a:cubicBezTo>
                  <a:pt x="886" y="20052"/>
                  <a:pt x="1163" y="19011"/>
                  <a:pt x="372" y="20640"/>
                </a:cubicBezTo>
                <a:cubicBezTo>
                  <a:pt x="235" y="20923"/>
                  <a:pt x="124" y="21280"/>
                  <a:pt x="0" y="21600"/>
                </a:cubicBezTo>
              </a:path>
            </a:pathLst>
          </a:custGeom>
          <a:ln w="38100">
            <a:solidFill>
              <a:srgbClr val="000000"/>
            </a:solidFill>
            <a:headEnd type="stealth"/>
          </a:ln>
          <a:effectLst>
            <a:outerShdw sx="100000" sy="100000" kx="0" ky="0" algn="b" rotWithShape="0" blurRad="0" dist="50800" dir="5400000">
              <a:srgbClr val="000000">
                <a:alpha val="67997"/>
              </a:srgbClr>
            </a:outerShdw>
          </a:effectLst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291" name="由桑傳雲、李書卉、陳亭亞完成"/>
          <p:cNvSpPr txBox="1"/>
          <p:nvPr/>
        </p:nvSpPr>
        <p:spPr>
          <a:xfrm>
            <a:off x="8308093" y="2646205"/>
            <a:ext cx="2059939" cy="29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100">
                <a:latin typeface="WeibeiTC-Bold"/>
                <a:ea typeface="WeibeiTC-Bold"/>
                <a:cs typeface="WeibeiTC-Bold"/>
                <a:sym typeface="WeibeiTC-Bold"/>
              </a:defRPr>
            </a:lvl1pPr>
          </a:lstStyle>
          <a:p>
            <a:pPr/>
            <a:r>
              <a:t>由桑傳雲、李書卉、陳亭亞完成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Class="entr" nodeType="afterEffect" presetSubtype="1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Class="entr" nodeType="after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Class="entr" nodeType="afterEffect" presetSubtype="1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Class="entr" nodeType="clickEffect" presetSubtype="4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34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Class="entr" nodeType="afterEffect" presetSubtype="4" presetID="2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38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Class="entr" nodeType="afterEffect" presetSubtype="1" presetID="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0"/>
                            </p:stCondLst>
                            <p:childTnLst>
                              <p:par>
                                <p:cTn id="45" presetClass="entr" nodeType="afterEffect" presetSubtype="1" presetID="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Class="entr" nodeType="clickEffect" presetSubtype="16" presetID="23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Class="emph" nodeType="afterEffect" presetSubtype="0" presetID="26" grpId="11" fill="hold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id="57" dur="500" fill="hold" tmFilter="0, 0; .2, .5; .8, .5; 1, 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8" dur="250" fill="hold" autoRev="1"/>
                                        <p:tgtEl>
                                          <p:spTgt spid="27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Class="entr" nodeType="clickEffect" presetSubtype="1" presetID="2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63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Class="entr" nodeType="clickEffect" presetSubtype="4" presetID="22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68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Class="entr" nodeType="afterEffect" presetSubtype="16" presetID="23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Class="entr" nodeType="afterEffect" presetSubtype="1" presetID="2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500"/>
                            </p:stCondLst>
                            <p:childTnLst>
                              <p:par>
                                <p:cTn id="80" presetClass="entr" nodeType="afterEffect" presetSubtype="1" presetID="2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1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000"/>
                            </p:stCondLst>
                            <p:childTnLst>
                              <p:par>
                                <p:cTn id="85" presetClass="entr" nodeType="afterEffect" presetSubtype="16" presetID="23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Class="entr" nodeType="clickEffect" presetSubtype="4" presetID="22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2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93" dur="5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90" grpId="18"/>
      <p:bldP build="whole" bldLvl="1" animBg="1" rev="0" advAuto="0" spid="278" grpId="15"/>
      <p:bldP build="whole" bldLvl="1" animBg="1" rev="0" advAuto="0" spid="279" grpId="10"/>
      <p:bldP build="whole" bldLvl="1" animBg="1" rev="0" advAuto="0" spid="281" grpId="6"/>
      <p:bldP build="whole" bldLvl="1" animBg="1" rev="0" advAuto="0" spid="269" grpId="8"/>
      <p:bldP build="whole" bldLvl="1" animBg="1" rev="0" advAuto="0" spid="277" grpId="9"/>
      <p:bldP build="whole" bldLvl="1" animBg="1" rev="0" advAuto="0" spid="279" grpId="11"/>
      <p:bldP build="whole" bldLvl="1" animBg="1" rev="0" advAuto="0" spid="275" grpId="3"/>
      <p:bldP build="whole" bldLvl="1" animBg="1" rev="0" advAuto="0" spid="288" grpId="16"/>
      <p:bldP build="whole" bldLvl="1" animBg="1" rev="0" advAuto="0" spid="289" grpId="17"/>
      <p:bldP build="whole" bldLvl="1" animBg="1" rev="0" advAuto="0" spid="280" grpId="12"/>
      <p:bldP build="whole" bldLvl="1" animBg="1" rev="0" advAuto="0" spid="272" grpId="2"/>
      <p:bldP build="whole" bldLvl="1" animBg="1" rev="0" advAuto="0" spid="273" grpId="4"/>
      <p:bldP build="whole" bldLvl="1" animBg="1" rev="0" advAuto="0" spid="282" grpId="7"/>
      <p:bldP build="whole" bldLvl="1" animBg="1" rev="0" advAuto="0" spid="276" grpId="5"/>
      <p:bldP build="whole" bldLvl="1" animBg="1" rev="0" advAuto="0" spid="283" grpId="13"/>
      <p:bldP build="whole" bldLvl="1" animBg="1" rev="0" advAuto="0" spid="266" grpId="1"/>
      <p:bldP build="whole" bldLvl="1" animBg="1" rev="0" advAuto="0" spid="274" grpId="14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畫面展示"/>
          <p:cNvSpPr txBox="1"/>
          <p:nvPr/>
        </p:nvSpPr>
        <p:spPr>
          <a:xfrm>
            <a:off x="768349" y="1992840"/>
            <a:ext cx="7345365" cy="87883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38100" dir="0">
              <a:srgbClr val="000000">
                <a:alpha val="38999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r">
              <a:defRPr sz="4400">
                <a:latin typeface="WeibeiTC-Bold"/>
                <a:ea typeface="WeibeiTC-Bold"/>
                <a:cs typeface="WeibeiTC-Bold"/>
                <a:sym typeface="WeibeiTC-Bold"/>
              </a:defRPr>
            </a:lvl1pPr>
          </a:lstStyle>
          <a:p>
            <a:pPr/>
            <a:r>
              <a:t> 畫面展示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螢幕快照 2018-06-10 02.13.15.png" descr="螢幕快照 2018-06-10 02.13.15.png"/>
          <p:cNvPicPr>
            <a:picLocks noChangeAspect="1"/>
          </p:cNvPicPr>
          <p:nvPr/>
        </p:nvPicPr>
        <p:blipFill>
          <a:blip r:embed="rId2">
            <a:extLst/>
          </a:blip>
          <a:srcRect l="0" t="10040" r="3173" b="0"/>
          <a:stretch>
            <a:fillRect/>
          </a:stretch>
        </p:blipFill>
        <p:spPr>
          <a:xfrm>
            <a:off x="506213" y="183156"/>
            <a:ext cx="11179631" cy="64917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5_Office 主题">
  <a:themeElements>
    <a:clrScheme name="5_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5_Office 主题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5_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5_Office 主题">
  <a:themeElements>
    <a:clrScheme name="5_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5_Office 主题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5_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